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5" r:id="rId2"/>
    <p:sldId id="320" r:id="rId3"/>
    <p:sldId id="299" r:id="rId4"/>
    <p:sldId id="300" r:id="rId5"/>
    <p:sldId id="301" r:id="rId6"/>
    <p:sldId id="303" r:id="rId7"/>
    <p:sldId id="302" r:id="rId8"/>
    <p:sldId id="304" r:id="rId9"/>
    <p:sldId id="321" r:id="rId10"/>
    <p:sldId id="305" r:id="rId11"/>
    <p:sldId id="306" r:id="rId12"/>
    <p:sldId id="322" r:id="rId13"/>
    <p:sldId id="307" r:id="rId14"/>
    <p:sldId id="270" r:id="rId15"/>
    <p:sldId id="323" r:id="rId16"/>
    <p:sldId id="310" r:id="rId17"/>
    <p:sldId id="311" r:id="rId18"/>
    <p:sldId id="312" r:id="rId19"/>
    <p:sldId id="313" r:id="rId20"/>
    <p:sldId id="316" r:id="rId21"/>
    <p:sldId id="317" r:id="rId22"/>
    <p:sldId id="318" r:id="rId23"/>
    <p:sldId id="319" r:id="rId24"/>
    <p:sldId id="314" r:id="rId25"/>
    <p:sldId id="272" r:id="rId26"/>
    <p:sldId id="308"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88"/>
    <p:restoredTop sz="94674"/>
  </p:normalViewPr>
  <p:slideViewPr>
    <p:cSldViewPr snapToGrid="0" snapToObjects="1" showGuides="1">
      <p:cViewPr varScale="1">
        <p:scale>
          <a:sx n="124" d="100"/>
          <a:sy n="124" d="100"/>
        </p:scale>
        <p:origin x="848"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ler, Michael" userId="23736f38-8fde-4d4c-a7fc-b2d88c867b58" providerId="ADAL" clId="{866AB0D5-C28B-5042-BF6F-1BE00E256734}"/>
    <pc:docChg chg="modSld">
      <pc:chgData name="Tobler, Michael" userId="23736f38-8fde-4d4c-a7fc-b2d88c867b58" providerId="ADAL" clId="{866AB0D5-C28B-5042-BF6F-1BE00E256734}" dt="2023-10-18T15:45:36.771" v="0" actId="18331"/>
      <pc:docMkLst>
        <pc:docMk/>
      </pc:docMkLst>
      <pc:sldChg chg="modSp">
        <pc:chgData name="Tobler, Michael" userId="23736f38-8fde-4d4c-a7fc-b2d88c867b58" providerId="ADAL" clId="{866AB0D5-C28B-5042-BF6F-1BE00E256734}" dt="2023-10-18T15:45:36.771" v="0" actId="18331"/>
        <pc:sldMkLst>
          <pc:docMk/>
          <pc:sldMk cId="2577439417" sldId="295"/>
        </pc:sldMkLst>
        <pc:picChg chg="mod">
          <ac:chgData name="Tobler, Michael" userId="23736f38-8fde-4d4c-a7fc-b2d88c867b58" providerId="ADAL" clId="{866AB0D5-C28B-5042-BF6F-1BE00E256734}" dt="2023-10-18T15:45:36.771" v="0" actId="18331"/>
          <ac:picMkLst>
            <pc:docMk/>
            <pc:sldMk cId="2577439417" sldId="295"/>
            <ac:picMk id="2" creationId="{E42A86ED-24D1-2645-BDAA-6C3EEF8DD5B1}"/>
          </ac:picMkLst>
        </pc:picChg>
      </pc:sldChg>
    </pc:docChg>
  </pc:docChgLst>
  <pc:docChgLst>
    <pc:chgData name="Michi Tobler" userId="e77e03ce-3cfc-4bf0-a4d0-da6d8494927b" providerId="ADAL" clId="{810CCFBE-A39A-7348-957B-A53A672E891A}"/>
    <pc:docChg chg="modSld sldOrd">
      <pc:chgData name="Michi Tobler" userId="e77e03ce-3cfc-4bf0-a4d0-da6d8494927b" providerId="ADAL" clId="{810CCFBE-A39A-7348-957B-A53A672E891A}" dt="2021-12-07T17:13:03.727" v="63" actId="20578"/>
      <pc:docMkLst>
        <pc:docMk/>
      </pc:docMkLst>
      <pc:sldChg chg="modSp mod">
        <pc:chgData name="Michi Tobler" userId="e77e03ce-3cfc-4bf0-a4d0-da6d8494927b" providerId="ADAL" clId="{810CCFBE-A39A-7348-957B-A53A672E891A}" dt="2021-12-07T17:12:44.288" v="62" actId="20577"/>
        <pc:sldMkLst>
          <pc:docMk/>
          <pc:sldMk cId="1042484768" sldId="270"/>
        </pc:sldMkLst>
        <pc:spChg chg="mod">
          <ac:chgData name="Michi Tobler" userId="e77e03ce-3cfc-4bf0-a4d0-da6d8494927b" providerId="ADAL" clId="{810CCFBE-A39A-7348-957B-A53A672E891A}" dt="2021-12-07T17:12:44.288" v="62" actId="20577"/>
          <ac:spMkLst>
            <pc:docMk/>
            <pc:sldMk cId="1042484768" sldId="270"/>
            <ac:spMk id="2" creationId="{ADC062F8-61A1-7648-A183-249F3CD340FB}"/>
          </ac:spMkLst>
        </pc:spChg>
      </pc:sldChg>
      <pc:sldChg chg="ord">
        <pc:chgData name="Michi Tobler" userId="e77e03ce-3cfc-4bf0-a4d0-da6d8494927b" providerId="ADAL" clId="{810CCFBE-A39A-7348-957B-A53A672E891A}" dt="2021-12-07T17:13:03.727" v="63" actId="20578"/>
        <pc:sldMkLst>
          <pc:docMk/>
          <pc:sldMk cId="1988618706" sldId="323"/>
        </pc:sldMkLst>
      </pc:sldChg>
    </pc:docChg>
  </pc:docChgLst>
  <pc:docChgLst>
    <pc:chgData name="Michi Tobler" userId="e77e03ce-3cfc-4bf0-a4d0-da6d8494927b" providerId="ADAL" clId="{B525CA19-4E77-114A-8CA3-48A2115C7F60}"/>
    <pc:docChg chg="undo custSel addSld delSld modSld">
      <pc:chgData name="Michi Tobler" userId="e77e03ce-3cfc-4bf0-a4d0-da6d8494927b" providerId="ADAL" clId="{B525CA19-4E77-114A-8CA3-48A2115C7F60}" dt="2021-12-06T02:38:40.195" v="167" actId="1076"/>
      <pc:docMkLst>
        <pc:docMk/>
      </pc:docMkLst>
      <pc:sldChg chg="modSp add mod">
        <pc:chgData name="Michi Tobler" userId="e77e03ce-3cfc-4bf0-a4d0-da6d8494927b" providerId="ADAL" clId="{B525CA19-4E77-114A-8CA3-48A2115C7F60}" dt="2021-12-06T02:30:13.603" v="123" actId="20577"/>
        <pc:sldMkLst>
          <pc:docMk/>
          <pc:sldMk cId="1042484768" sldId="270"/>
        </pc:sldMkLst>
        <pc:spChg chg="mod">
          <ac:chgData name="Michi Tobler" userId="e77e03ce-3cfc-4bf0-a4d0-da6d8494927b" providerId="ADAL" clId="{B525CA19-4E77-114A-8CA3-48A2115C7F60}" dt="2021-12-06T02:30:13.603" v="123" actId="20577"/>
          <ac:spMkLst>
            <pc:docMk/>
            <pc:sldMk cId="1042484768" sldId="270"/>
            <ac:spMk id="2" creationId="{ADC062F8-61A1-7648-A183-249F3CD340FB}"/>
          </ac:spMkLst>
        </pc:spChg>
      </pc:sldChg>
      <pc:sldChg chg="modSp add mod">
        <pc:chgData name="Michi Tobler" userId="e77e03ce-3cfc-4bf0-a4d0-da6d8494927b" providerId="ADAL" clId="{B525CA19-4E77-114A-8CA3-48A2115C7F60}" dt="2021-12-06T02:38:40.195" v="167" actId="1076"/>
        <pc:sldMkLst>
          <pc:docMk/>
          <pc:sldMk cId="2847047635" sldId="272"/>
        </pc:sldMkLst>
        <pc:picChg chg="mod">
          <ac:chgData name="Michi Tobler" userId="e77e03ce-3cfc-4bf0-a4d0-da6d8494927b" providerId="ADAL" clId="{B525CA19-4E77-114A-8CA3-48A2115C7F60}" dt="2021-12-06T02:38:40.195" v="167" actId="1076"/>
          <ac:picMkLst>
            <pc:docMk/>
            <pc:sldMk cId="2847047635" sldId="272"/>
            <ac:picMk id="3" creationId="{CC0C0FC5-D664-2644-8DE4-2B7DD3250732}"/>
          </ac:picMkLst>
        </pc:picChg>
      </pc:sldChg>
      <pc:sldChg chg="delSp mod">
        <pc:chgData name="Michi Tobler" userId="e77e03ce-3cfc-4bf0-a4d0-da6d8494927b" providerId="ADAL" clId="{B525CA19-4E77-114A-8CA3-48A2115C7F60}" dt="2021-12-02T19:49:53.393" v="0" actId="478"/>
        <pc:sldMkLst>
          <pc:docMk/>
          <pc:sldMk cId="1304484702" sldId="306"/>
        </pc:sldMkLst>
        <pc:grpChg chg="del">
          <ac:chgData name="Michi Tobler" userId="e77e03ce-3cfc-4bf0-a4d0-da6d8494927b" providerId="ADAL" clId="{B525CA19-4E77-114A-8CA3-48A2115C7F60}" dt="2021-12-02T19:49:53.393" v="0" actId="478"/>
          <ac:grpSpMkLst>
            <pc:docMk/>
            <pc:sldMk cId="1304484702" sldId="306"/>
            <ac:grpSpMk id="2" creationId="{6366E315-C320-544F-BB82-E2F380A698A2}"/>
          </ac:grpSpMkLst>
        </pc:grpChg>
      </pc:sldChg>
      <pc:sldChg chg="add">
        <pc:chgData name="Michi Tobler" userId="e77e03ce-3cfc-4bf0-a4d0-da6d8494927b" providerId="ADAL" clId="{B525CA19-4E77-114A-8CA3-48A2115C7F60}" dt="2021-12-06T02:38:14.399" v="162"/>
        <pc:sldMkLst>
          <pc:docMk/>
          <pc:sldMk cId="1176155061" sldId="308"/>
        </pc:sldMkLst>
      </pc:sldChg>
      <pc:sldChg chg="del">
        <pc:chgData name="Michi Tobler" userId="e77e03ce-3cfc-4bf0-a4d0-da6d8494927b" providerId="ADAL" clId="{B525CA19-4E77-114A-8CA3-48A2115C7F60}" dt="2021-12-06T02:38:10.826" v="161" actId="2696"/>
        <pc:sldMkLst>
          <pc:docMk/>
          <pc:sldMk cId="1789403828" sldId="308"/>
        </pc:sldMkLst>
      </pc:sldChg>
      <pc:sldChg chg="del">
        <pc:chgData name="Michi Tobler" userId="e77e03ce-3cfc-4bf0-a4d0-da6d8494927b" providerId="ADAL" clId="{B525CA19-4E77-114A-8CA3-48A2115C7F60}" dt="2021-12-06T02:38:10.826" v="161" actId="2696"/>
        <pc:sldMkLst>
          <pc:docMk/>
          <pc:sldMk cId="1752789623" sldId="309"/>
        </pc:sldMkLst>
      </pc:sldChg>
      <pc:sldChg chg="add">
        <pc:chgData name="Michi Tobler" userId="e77e03ce-3cfc-4bf0-a4d0-da6d8494927b" providerId="ADAL" clId="{B525CA19-4E77-114A-8CA3-48A2115C7F60}" dt="2021-12-06T02:38:14.399" v="162"/>
        <pc:sldMkLst>
          <pc:docMk/>
          <pc:sldMk cId="2390717708" sldId="309"/>
        </pc:sldMkLst>
      </pc:sldChg>
      <pc:sldChg chg="modSp mod">
        <pc:chgData name="Michi Tobler" userId="e77e03ce-3cfc-4bf0-a4d0-da6d8494927b" providerId="ADAL" clId="{B525CA19-4E77-114A-8CA3-48A2115C7F60}" dt="2021-12-06T02:31:01.028" v="124" actId="20577"/>
        <pc:sldMkLst>
          <pc:docMk/>
          <pc:sldMk cId="2707981593" sldId="310"/>
        </pc:sldMkLst>
        <pc:spChg chg="mod">
          <ac:chgData name="Michi Tobler" userId="e77e03ce-3cfc-4bf0-a4d0-da6d8494927b" providerId="ADAL" clId="{B525CA19-4E77-114A-8CA3-48A2115C7F60}" dt="2021-12-06T02:31:01.028" v="124" actId="20577"/>
          <ac:spMkLst>
            <pc:docMk/>
            <pc:sldMk cId="2707981593" sldId="310"/>
            <ac:spMk id="13" creationId="{C59E3523-A6F4-5D4A-AE40-828AD38BF738}"/>
          </ac:spMkLst>
        </pc:spChg>
      </pc:sldChg>
      <pc:sldChg chg="addSp delSp modSp mod">
        <pc:chgData name="Michi Tobler" userId="e77e03ce-3cfc-4bf0-a4d0-da6d8494927b" providerId="ADAL" clId="{B525CA19-4E77-114A-8CA3-48A2115C7F60}" dt="2021-12-06T02:33:13.844" v="145" actId="1076"/>
        <pc:sldMkLst>
          <pc:docMk/>
          <pc:sldMk cId="184906464" sldId="316"/>
        </pc:sldMkLst>
        <pc:picChg chg="add mod">
          <ac:chgData name="Michi Tobler" userId="e77e03ce-3cfc-4bf0-a4d0-da6d8494927b" providerId="ADAL" clId="{B525CA19-4E77-114A-8CA3-48A2115C7F60}" dt="2021-12-06T02:33:13.844" v="145" actId="1076"/>
          <ac:picMkLst>
            <pc:docMk/>
            <pc:sldMk cId="184906464" sldId="316"/>
            <ac:picMk id="2" creationId="{B367B060-8DCA-8C4D-AA69-B4291CD4E630}"/>
          </ac:picMkLst>
        </pc:picChg>
        <pc:picChg chg="add del mod modCrop">
          <ac:chgData name="Michi Tobler" userId="e77e03ce-3cfc-4bf0-a4d0-da6d8494927b" providerId="ADAL" clId="{B525CA19-4E77-114A-8CA3-48A2115C7F60}" dt="2021-12-06T02:32:50.672" v="139" actId="732"/>
          <ac:picMkLst>
            <pc:docMk/>
            <pc:sldMk cId="184906464" sldId="316"/>
            <ac:picMk id="4" creationId="{BB275870-3682-7440-89DA-530FCD6D5A41}"/>
          </ac:picMkLst>
        </pc:picChg>
      </pc:sldChg>
      <pc:sldChg chg="addSp modSp mod">
        <pc:chgData name="Michi Tobler" userId="e77e03ce-3cfc-4bf0-a4d0-da6d8494927b" providerId="ADAL" clId="{B525CA19-4E77-114A-8CA3-48A2115C7F60}" dt="2021-12-06T02:34:15.612" v="148" actId="14100"/>
        <pc:sldMkLst>
          <pc:docMk/>
          <pc:sldMk cId="249115427" sldId="317"/>
        </pc:sldMkLst>
        <pc:picChg chg="add mod">
          <ac:chgData name="Michi Tobler" userId="e77e03ce-3cfc-4bf0-a4d0-da6d8494927b" providerId="ADAL" clId="{B525CA19-4E77-114A-8CA3-48A2115C7F60}" dt="2021-12-06T02:34:15.612" v="148" actId="14100"/>
          <ac:picMkLst>
            <pc:docMk/>
            <pc:sldMk cId="249115427" sldId="317"/>
            <ac:picMk id="2" creationId="{3A5E2F36-3819-584E-B556-0E07F6C182B9}"/>
          </ac:picMkLst>
        </pc:picChg>
      </pc:sldChg>
      <pc:sldChg chg="addSp delSp modSp mod">
        <pc:chgData name="Michi Tobler" userId="e77e03ce-3cfc-4bf0-a4d0-da6d8494927b" providerId="ADAL" clId="{B525CA19-4E77-114A-8CA3-48A2115C7F60}" dt="2021-12-06T02:35:38.866" v="160" actId="14100"/>
        <pc:sldMkLst>
          <pc:docMk/>
          <pc:sldMk cId="2881767582" sldId="318"/>
        </pc:sldMkLst>
        <pc:spChg chg="mod">
          <ac:chgData name="Michi Tobler" userId="e77e03ce-3cfc-4bf0-a4d0-da6d8494927b" providerId="ADAL" clId="{B525CA19-4E77-114A-8CA3-48A2115C7F60}" dt="2021-12-06T02:35:38.866" v="160" actId="14100"/>
          <ac:spMkLst>
            <pc:docMk/>
            <pc:sldMk cId="2881767582" sldId="318"/>
            <ac:spMk id="5" creationId="{AAC99FF0-47A2-1E44-BFEE-33E53F5CE93A}"/>
          </ac:spMkLst>
        </pc:spChg>
        <pc:picChg chg="add mod modCrop">
          <ac:chgData name="Michi Tobler" userId="e77e03ce-3cfc-4bf0-a4d0-da6d8494927b" providerId="ADAL" clId="{B525CA19-4E77-114A-8CA3-48A2115C7F60}" dt="2021-12-06T02:35:19.765" v="158" actId="1076"/>
          <ac:picMkLst>
            <pc:docMk/>
            <pc:sldMk cId="2881767582" sldId="318"/>
            <ac:picMk id="2" creationId="{3A4DD2A0-7B0D-0848-AB2C-659D2B2AC3F9}"/>
          </ac:picMkLst>
        </pc:picChg>
        <pc:picChg chg="del">
          <ac:chgData name="Michi Tobler" userId="e77e03ce-3cfc-4bf0-a4d0-da6d8494927b" providerId="ADAL" clId="{B525CA19-4E77-114A-8CA3-48A2115C7F60}" dt="2021-12-06T02:34:20.438" v="149" actId="478"/>
          <ac:picMkLst>
            <pc:docMk/>
            <pc:sldMk cId="2881767582" sldId="318"/>
            <ac:picMk id="4" creationId="{960A2806-DF03-0D40-AD3C-B331C51DAC64}"/>
          </ac:picMkLst>
        </pc:picChg>
      </pc:sldChg>
      <pc:sldChg chg="addSp delSp modSp add mod">
        <pc:chgData name="Michi Tobler" userId="e77e03ce-3cfc-4bf0-a4d0-da6d8494927b" providerId="ADAL" clId="{B525CA19-4E77-114A-8CA3-48A2115C7F60}" dt="2021-12-06T02:31:53.920" v="136" actId="1076"/>
        <pc:sldMkLst>
          <pc:docMk/>
          <pc:sldMk cId="1988618706" sldId="323"/>
        </pc:sldMkLst>
        <pc:picChg chg="del">
          <ac:chgData name="Michi Tobler" userId="e77e03ce-3cfc-4bf0-a4d0-da6d8494927b" providerId="ADAL" clId="{B525CA19-4E77-114A-8CA3-48A2115C7F60}" dt="2021-12-06T02:31:12.689" v="128" actId="478"/>
          <ac:picMkLst>
            <pc:docMk/>
            <pc:sldMk cId="1988618706" sldId="323"/>
            <ac:picMk id="2" creationId="{497255EE-942C-B54A-A187-A355E2006586}"/>
          </ac:picMkLst>
        </pc:picChg>
        <pc:picChg chg="add mod">
          <ac:chgData name="Michi Tobler" userId="e77e03ce-3cfc-4bf0-a4d0-da6d8494927b" providerId="ADAL" clId="{B525CA19-4E77-114A-8CA3-48A2115C7F60}" dt="2021-12-06T02:31:35.627" v="133" actId="14100"/>
          <ac:picMkLst>
            <pc:docMk/>
            <pc:sldMk cId="1988618706" sldId="323"/>
            <ac:picMk id="4" creationId="{A7B03D3B-AB25-1E49-92AA-89AFF5740166}"/>
          </ac:picMkLst>
        </pc:picChg>
        <pc:picChg chg="add mod">
          <ac:chgData name="Michi Tobler" userId="e77e03ce-3cfc-4bf0-a4d0-da6d8494927b" providerId="ADAL" clId="{B525CA19-4E77-114A-8CA3-48A2115C7F60}" dt="2021-12-06T02:31:53.920" v="136" actId="1076"/>
          <ac:picMkLst>
            <pc:docMk/>
            <pc:sldMk cId="1988618706" sldId="323"/>
            <ac:picMk id="5" creationId="{7BBF1D4B-7047-4A46-990B-427936B43C05}"/>
          </ac:picMkLst>
        </pc:picChg>
      </pc:sldChg>
      <pc:sldChg chg="add del">
        <pc:chgData name="Michi Tobler" userId="e77e03ce-3cfc-4bf0-a4d0-da6d8494927b" providerId="ADAL" clId="{B525CA19-4E77-114A-8CA3-48A2115C7F60}" dt="2021-12-06T02:31:08.866" v="126"/>
        <pc:sldMkLst>
          <pc:docMk/>
          <pc:sldMk cId="2851969336" sldId="323"/>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8FBA4-563D-7743-9752-7A1A776FA9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6CC57D-7FD4-8643-AF94-D5CA299313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273D4A-0806-544C-A267-E112CF528040}"/>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05800329-6177-5948-B596-9F683D3C3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D06DF-AD3D-684C-B203-853E24142DCD}"/>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2287887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2A67-179E-E04C-A214-74AEBF3C08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DEC2A-BC14-7849-95D6-64BA15BE59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564D79-4E8C-144A-861F-980AA65F8CD6}"/>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210D4979-BA70-D344-9806-4B7D3E1ACA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450B37-1E75-964B-83CF-2A3629192644}"/>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989173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AC7E1B-0E05-C246-9195-AE9CE89995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3D021F-9D27-7842-8914-5E31B369FC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45B1BB-44BB-664F-AB0A-E050246C0F33}"/>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734399B3-BFE6-2C41-B564-6DFC985B55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1C9FDF-05EB-0D4A-8547-E121ADE15B91}"/>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699089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EC1F-5F5F-E043-A5BA-F70A09FD43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5A6F4A-F1F7-F047-A95B-D0A9E82A98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D2357E-FC62-E244-8AE9-35D5581286BE}"/>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12ADDF58-266F-744D-8307-8E68A98083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7B647-E16B-7143-A2BF-F058913E776D}"/>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2320569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1855-B8D2-1E48-B7E0-A9D4324BD1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2EFFC2-AF67-664F-8FAE-0A644F9E1D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CBE5D2-84AD-F540-B5B5-1C1AD336D66E}"/>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160695A1-185E-E84E-98CE-B613E60452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6EF00-FE5D-CB40-9D8A-1A7830E3B268}"/>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8889136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4A2A-8FF1-CC4E-9B54-19A6AD971B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91E283-9C21-E648-9DAA-92295D656E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6A3026-ADD6-8D4C-BD47-315FCFFBA7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F66FA7-D894-584A-9C11-1A1C5E26B745}"/>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6" name="Footer Placeholder 5">
            <a:extLst>
              <a:ext uri="{FF2B5EF4-FFF2-40B4-BE49-F238E27FC236}">
                <a16:creationId xmlns:a16="http://schemas.microsoft.com/office/drawing/2014/main" id="{955CFA5A-425D-4240-ADD4-D99969D25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ABB5D0-86C3-434E-9996-4CA24CE0C0B1}"/>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272470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82360-A2B8-9249-92F6-58EB4B8EB6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B9B4FC2-C764-5446-9A3D-D0D7ED1AC8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82FA6F-DD61-584C-A140-FBCB912366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1AE75-7808-EC42-94E7-467063AC75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76640-75DB-6246-91B2-EB6F2F2FC6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12A97B-4A39-6040-A864-567ADB101152}"/>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8" name="Footer Placeholder 7">
            <a:extLst>
              <a:ext uri="{FF2B5EF4-FFF2-40B4-BE49-F238E27FC236}">
                <a16:creationId xmlns:a16="http://schemas.microsoft.com/office/drawing/2014/main" id="{CA89487A-38B4-9A44-807B-A19B8CC51C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E16588-74F5-1C47-BD41-67403EA5FE65}"/>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52890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4A42-0550-994B-8E9D-39B7979A70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3A628C-A109-1D41-A012-8E2600785C76}"/>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4" name="Footer Placeholder 3">
            <a:extLst>
              <a:ext uri="{FF2B5EF4-FFF2-40B4-BE49-F238E27FC236}">
                <a16:creationId xmlns:a16="http://schemas.microsoft.com/office/drawing/2014/main" id="{53DAD2CE-DD68-F847-B692-9B5F148DA5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62C275-1BA6-1147-B662-86C6F145BEC3}"/>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3968223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932791-0606-DC45-AFBA-E7928F8139CE}"/>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3" name="Footer Placeholder 2">
            <a:extLst>
              <a:ext uri="{FF2B5EF4-FFF2-40B4-BE49-F238E27FC236}">
                <a16:creationId xmlns:a16="http://schemas.microsoft.com/office/drawing/2014/main" id="{2584501C-D075-6347-9057-782B4570B6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780DCE-D48D-7146-A82B-B1516BA2D735}"/>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778340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62E00-2CDE-9C4B-81D6-8E7C2CAEB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5EECB2-AD31-4B4D-8A07-0F8F8CA74E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505AAD-1FF6-CC45-92DE-9BFB7EFEB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43906-F053-AD46-9057-27822E351835}"/>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6" name="Footer Placeholder 5">
            <a:extLst>
              <a:ext uri="{FF2B5EF4-FFF2-40B4-BE49-F238E27FC236}">
                <a16:creationId xmlns:a16="http://schemas.microsoft.com/office/drawing/2014/main" id="{8233D38F-C2B5-7D4E-B364-5F45D5E69B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4CD51-0931-484C-BCC7-5C20AD10EEC1}"/>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291108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98A98-27C7-5F43-B0EE-558FB4106A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6479AF-FCFB-F54B-B007-D71CF700AB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038A19-D483-B24D-A157-82177873C4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185BE0-A6F4-CA47-966F-4D1CC3F7C372}"/>
              </a:ext>
            </a:extLst>
          </p:cNvPr>
          <p:cNvSpPr>
            <a:spLocks noGrp="1"/>
          </p:cNvSpPr>
          <p:nvPr>
            <p:ph type="dt" sz="half" idx="10"/>
          </p:nvPr>
        </p:nvSpPr>
        <p:spPr/>
        <p:txBody>
          <a:bodyPr/>
          <a:lstStyle/>
          <a:p>
            <a:fld id="{C37EDC7F-5BD1-BE47-BE13-8F17EC8E56C3}" type="datetimeFigureOut">
              <a:rPr lang="en-US" smtClean="0"/>
              <a:t>10/18/23</a:t>
            </a:fld>
            <a:endParaRPr lang="en-US"/>
          </a:p>
        </p:txBody>
      </p:sp>
      <p:sp>
        <p:nvSpPr>
          <p:cNvPr id="6" name="Footer Placeholder 5">
            <a:extLst>
              <a:ext uri="{FF2B5EF4-FFF2-40B4-BE49-F238E27FC236}">
                <a16:creationId xmlns:a16="http://schemas.microsoft.com/office/drawing/2014/main" id="{5F7CDF43-D528-F44C-949F-4DF12A617E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55A5A-01FF-3D47-A7AA-A8B78393696B}"/>
              </a:ext>
            </a:extLst>
          </p:cNvPr>
          <p:cNvSpPr>
            <a:spLocks noGrp="1"/>
          </p:cNvSpPr>
          <p:nvPr>
            <p:ph type="sldNum" sz="quarter" idx="12"/>
          </p:nvPr>
        </p:nvSpPr>
        <p:spPr/>
        <p:txBody>
          <a:bodyPr/>
          <a:lstStyle/>
          <a:p>
            <a:fld id="{F6768186-988A-4A4C-A23C-768B40D91497}" type="slidenum">
              <a:rPr lang="en-US" smtClean="0"/>
              <a:t>‹#›</a:t>
            </a:fld>
            <a:endParaRPr lang="en-US"/>
          </a:p>
        </p:txBody>
      </p:sp>
    </p:spTree>
    <p:extLst>
      <p:ext uri="{BB962C8B-B14F-4D97-AF65-F5344CB8AC3E}">
        <p14:creationId xmlns:p14="http://schemas.microsoft.com/office/powerpoint/2010/main" val="12506701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877B32-973C-5F48-BE80-FD739FE157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562249-E90D-294C-A863-9A190FF09C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12E87-0361-9F4A-ADB0-05E15F892F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EDC7F-5BD1-BE47-BE13-8F17EC8E56C3}" type="datetimeFigureOut">
              <a:rPr lang="en-US" smtClean="0"/>
              <a:t>10/18/23</a:t>
            </a:fld>
            <a:endParaRPr lang="en-US"/>
          </a:p>
        </p:txBody>
      </p:sp>
      <p:sp>
        <p:nvSpPr>
          <p:cNvPr id="5" name="Footer Placeholder 4">
            <a:extLst>
              <a:ext uri="{FF2B5EF4-FFF2-40B4-BE49-F238E27FC236}">
                <a16:creationId xmlns:a16="http://schemas.microsoft.com/office/drawing/2014/main" id="{2C9AF697-CA06-0445-911A-EA50D3EAFF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6B87FA-CB53-BF4B-A940-2D56010D2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768186-988A-4A4C-A23C-768B40D91497}" type="slidenum">
              <a:rPr lang="en-US" smtClean="0"/>
              <a:t>‹#›</a:t>
            </a:fld>
            <a:endParaRPr lang="en-US"/>
          </a:p>
        </p:txBody>
      </p:sp>
    </p:spTree>
    <p:extLst>
      <p:ext uri="{BB962C8B-B14F-4D97-AF65-F5344CB8AC3E}">
        <p14:creationId xmlns:p14="http://schemas.microsoft.com/office/powerpoint/2010/main" val="32960325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541538" y="5504155"/>
            <a:ext cx="7531229" cy="1107996"/>
          </a:xfrm>
          <a:prstGeom prst="rect">
            <a:avLst/>
          </a:prstGeom>
          <a:noFill/>
        </p:spPr>
        <p:txBody>
          <a:bodyPr wrap="none" rtlCol="0">
            <a:spAutoFit/>
          </a:bodyPr>
          <a:lstStyle/>
          <a:p>
            <a:r>
              <a:rPr lang="en-US" sz="6600" b="1" dirty="0">
                <a:latin typeface="Open Sans ExtraBold" panose="020B0606030504020204" pitchFamily="34" charset="0"/>
                <a:ea typeface="Open Sans ExtraBold" panose="020B0606030504020204" pitchFamily="34" charset="0"/>
                <a:cs typeface="Open Sans ExtraBold" panose="020B0606030504020204" pitchFamily="34" charset="0"/>
              </a:rPr>
              <a:t>Human evolution</a:t>
            </a:r>
          </a:p>
        </p:txBody>
      </p:sp>
      <p:pic>
        <p:nvPicPr>
          <p:cNvPr id="2" name="Picture 1">
            <a:extLst>
              <a:ext uri="{FF2B5EF4-FFF2-40B4-BE49-F238E27FC236}">
                <a16:creationId xmlns:a16="http://schemas.microsoft.com/office/drawing/2014/main" id="{E42A86ED-24D1-2645-BDAA-6C3EEF8DD5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74394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5008102"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A radiation of hominids</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9" y="949911"/>
            <a:ext cx="3719742" cy="2816156"/>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i="1" dirty="0"/>
              <a:t>Homo sapiens </a:t>
            </a:r>
            <a:r>
              <a:rPr lang="en-US" dirty="0"/>
              <a:t>as the lone survivor of an extinct radiation of bipedal African hominids</a:t>
            </a:r>
          </a:p>
          <a:p>
            <a:pPr>
              <a:spcAft>
                <a:spcPts val="600"/>
              </a:spcAft>
            </a:pPr>
            <a:r>
              <a:rPr lang="en-US" dirty="0"/>
              <a:t>Multiple species coexisted in Africa and other parts of the world</a:t>
            </a:r>
          </a:p>
          <a:p>
            <a:pPr>
              <a:spcAft>
                <a:spcPts val="600"/>
              </a:spcAft>
            </a:pPr>
            <a:r>
              <a:rPr lang="en-US" dirty="0"/>
              <a:t>Relationship among fossil forms unresolved</a:t>
            </a:r>
          </a:p>
          <a:p>
            <a:pPr>
              <a:spcAft>
                <a:spcPts val="600"/>
              </a:spcAft>
            </a:pPr>
            <a:r>
              <a:rPr lang="en-US" dirty="0"/>
              <a:t>How did modern humans emerge from among the others?</a:t>
            </a:r>
          </a:p>
        </p:txBody>
      </p:sp>
      <p:pic>
        <p:nvPicPr>
          <p:cNvPr id="2" name="Picture 1">
            <a:extLst>
              <a:ext uri="{FF2B5EF4-FFF2-40B4-BE49-F238E27FC236}">
                <a16:creationId xmlns:a16="http://schemas.microsoft.com/office/drawing/2014/main" id="{1A55A9EC-6DDC-F34C-8113-03BCB57AF1A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84140" y="2077374"/>
            <a:ext cx="7687590" cy="4518241"/>
          </a:xfrm>
          <a:prstGeom prst="rect">
            <a:avLst/>
          </a:prstGeom>
        </p:spPr>
      </p:pic>
    </p:spTree>
    <p:extLst>
      <p:ext uri="{BB962C8B-B14F-4D97-AF65-F5344CB8AC3E}">
        <p14:creationId xmlns:p14="http://schemas.microsoft.com/office/powerpoint/2010/main" val="228710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85261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Modern human origins</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6947473" cy="2062103"/>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What the fossils say:</a:t>
            </a:r>
          </a:p>
          <a:p>
            <a:pPr marL="457200">
              <a:spcAft>
                <a:spcPts val="600"/>
              </a:spcAft>
            </a:pPr>
            <a:r>
              <a:rPr lang="en-US" i="1" dirty="0"/>
              <a:t>Homo erectus</a:t>
            </a:r>
            <a:r>
              <a:rPr lang="en-US" dirty="0"/>
              <a:t> fossils in Eurasia starting 1.8 </a:t>
            </a:r>
            <a:r>
              <a:rPr lang="en-US" dirty="0" err="1"/>
              <a:t>mya</a:t>
            </a:r>
            <a:endParaRPr lang="en-US" dirty="0"/>
          </a:p>
          <a:p>
            <a:pPr marL="457200">
              <a:spcAft>
                <a:spcPts val="600"/>
              </a:spcAft>
            </a:pPr>
            <a:r>
              <a:rPr lang="en-US" i="1" dirty="0"/>
              <a:t>Homo sapiens </a:t>
            </a:r>
            <a:r>
              <a:rPr lang="en-US" dirty="0"/>
              <a:t>fossils  in Eurasia starting 200 </a:t>
            </a:r>
            <a:r>
              <a:rPr lang="en-US" dirty="0" err="1"/>
              <a:t>kya</a:t>
            </a:r>
            <a:endParaRPr lang="en-US" dirty="0"/>
          </a:p>
          <a:p>
            <a:pPr marL="457200">
              <a:spcAft>
                <a:spcPts val="600"/>
              </a:spcAft>
            </a:pPr>
            <a:endParaRPr lang="en-US" dirty="0"/>
          </a:p>
          <a:p>
            <a:pPr marL="7938">
              <a:spcAft>
                <a:spcPts val="600"/>
              </a:spcAft>
            </a:pPr>
            <a:r>
              <a:rPr lang="en-US" dirty="0"/>
              <a:t>What hypotheses could explain the evolution of phenotypically diverse modern humans?</a:t>
            </a:r>
          </a:p>
        </p:txBody>
      </p:sp>
    </p:spTree>
    <p:extLst>
      <p:ext uri="{BB962C8B-B14F-4D97-AF65-F5344CB8AC3E}">
        <p14:creationId xmlns:p14="http://schemas.microsoft.com/office/powerpoint/2010/main" val="1304484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85261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Modern human origins</a:t>
            </a:r>
          </a:p>
        </p:txBody>
      </p:sp>
      <p:pic>
        <p:nvPicPr>
          <p:cNvPr id="4" name="Picture 3">
            <a:extLst>
              <a:ext uri="{FF2B5EF4-FFF2-40B4-BE49-F238E27FC236}">
                <a16:creationId xmlns:a16="http://schemas.microsoft.com/office/drawing/2014/main" id="{E80F8688-4DBC-2C41-B104-BB6D6B75C6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49114" y="764669"/>
            <a:ext cx="10490016" cy="6093331"/>
          </a:xfrm>
          <a:prstGeom prst="rect">
            <a:avLst/>
          </a:prstGeom>
        </p:spPr>
      </p:pic>
    </p:spTree>
    <p:extLst>
      <p:ext uri="{BB962C8B-B14F-4D97-AF65-F5344CB8AC3E}">
        <p14:creationId xmlns:p14="http://schemas.microsoft.com/office/powerpoint/2010/main" val="1741998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986208"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Addressing hypotheses with data</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4930875" cy="923330"/>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The African replacement and multiregional evolution hypotheses make contrasting predictions</a:t>
            </a:r>
          </a:p>
        </p:txBody>
      </p:sp>
      <p:graphicFrame>
        <p:nvGraphicFramePr>
          <p:cNvPr id="10" name="Table 9">
            <a:extLst>
              <a:ext uri="{FF2B5EF4-FFF2-40B4-BE49-F238E27FC236}">
                <a16:creationId xmlns:a16="http://schemas.microsoft.com/office/drawing/2014/main" id="{37ADD620-2A4A-0944-9A08-8EE29CF9A167}"/>
              </a:ext>
            </a:extLst>
          </p:cNvPr>
          <p:cNvGraphicFramePr>
            <a:graphicFrameLocks noGrp="1"/>
          </p:cNvGraphicFramePr>
          <p:nvPr/>
        </p:nvGraphicFramePr>
        <p:xfrm>
          <a:off x="2820545" y="2493672"/>
          <a:ext cx="9144000" cy="4183179"/>
        </p:xfrm>
        <a:graphic>
          <a:graphicData uri="http://schemas.openxmlformats.org/drawingml/2006/table">
            <a:tbl>
              <a:tblPr firstRow="1" bandRow="1">
                <a:tableStyleId>{3C2FFA5D-87B4-456A-9821-1D502468CF0F}</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gridCol w="3048000">
                  <a:extLst>
                    <a:ext uri="{9D8B030D-6E8A-4147-A177-3AD203B41FA5}">
                      <a16:colId xmlns:a16="http://schemas.microsoft.com/office/drawing/2014/main" val="20002"/>
                    </a:ext>
                  </a:extLst>
                </a:gridCol>
              </a:tblGrid>
              <a:tr h="682736">
                <a:tc>
                  <a:txBody>
                    <a:bodyPr/>
                    <a:lstStyle/>
                    <a:p>
                      <a:r>
                        <a:rPr lang="en-US"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Criteria</a:t>
                      </a:r>
                    </a:p>
                  </a:txBody>
                  <a:tcPr/>
                </a:tc>
                <a:tc>
                  <a:txBody>
                    <a:bodyPr/>
                    <a:lstStyle/>
                    <a:p>
                      <a:r>
                        <a:rPr lang="en-US"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African replacement</a:t>
                      </a:r>
                    </a:p>
                  </a:txBody>
                  <a:tcPr/>
                </a:tc>
                <a:tc>
                  <a:txBody>
                    <a:bodyPr/>
                    <a:lstStyle/>
                    <a:p>
                      <a:r>
                        <a:rPr lang="en-US" b="1" i="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Multiregional evolution</a:t>
                      </a:r>
                    </a:p>
                  </a:txBody>
                  <a:tcPr/>
                </a:tc>
                <a:extLst>
                  <a:ext uri="{0D108BD9-81ED-4DB2-BD59-A6C34878D82A}">
                    <a16:rowId xmlns:a16="http://schemas.microsoft.com/office/drawing/2014/main" val="10000"/>
                  </a:ext>
                </a:extLst>
              </a:tr>
              <a:tr h="714587">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1. Location of ancestral lineages</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Mostly Africa</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Random</a:t>
                      </a:r>
                    </a:p>
                  </a:txBody>
                  <a:tcPr/>
                </a:tc>
                <a:extLst>
                  <a:ext uri="{0D108BD9-81ED-4DB2-BD59-A6C34878D82A}">
                    <a16:rowId xmlns:a16="http://schemas.microsoft.com/office/drawing/2014/main" val="10001"/>
                  </a:ext>
                </a:extLst>
              </a:tr>
              <a:tr h="787609">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2. Divergence time of African</a:t>
                      </a:r>
                      <a:r>
                        <a:rPr lang="en-US" b="0" i="0" baseline="0">
                          <a:latin typeface="Open Sans Light" panose="020B0306030504020204" pitchFamily="34" charset="0"/>
                          <a:ea typeface="Open Sans Light" panose="020B0306030504020204" pitchFamily="34" charset="0"/>
                          <a:cs typeface="Open Sans Light" panose="020B0306030504020204" pitchFamily="34" charset="0"/>
                        </a:rPr>
                        <a:t> vs. non-African populations</a:t>
                      </a:r>
                      <a:endParaRPr lang="en-US" b="0" i="0">
                        <a:latin typeface="Open Sans Light" panose="020B0306030504020204" pitchFamily="34" charset="0"/>
                        <a:ea typeface="Open Sans Light" panose="020B0306030504020204" pitchFamily="34" charset="0"/>
                        <a:cs typeface="Open Sans Light" panose="020B0306030504020204" pitchFamily="34" charset="0"/>
                      </a:endParaRP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200,000 years</a:t>
                      </a:r>
                      <a:r>
                        <a:rPr lang="en-US" b="0" i="0" baseline="0">
                          <a:latin typeface="Open Sans Light" panose="020B0306030504020204" pitchFamily="34" charset="0"/>
                          <a:ea typeface="Open Sans Light" panose="020B0306030504020204" pitchFamily="34" charset="0"/>
                          <a:cs typeface="Open Sans Light" panose="020B0306030504020204" pitchFamily="34" charset="0"/>
                        </a:rPr>
                        <a:t> or less</a:t>
                      </a:r>
                      <a:endParaRPr lang="en-US" b="0" i="0">
                        <a:latin typeface="Open Sans Light" panose="020B0306030504020204" pitchFamily="34" charset="0"/>
                        <a:ea typeface="Open Sans Light" panose="020B0306030504020204" pitchFamily="34" charset="0"/>
                        <a:cs typeface="Open Sans Light" panose="020B0306030504020204" pitchFamily="34" charset="0"/>
                      </a:endParaRP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1 million years or</a:t>
                      </a:r>
                      <a:r>
                        <a:rPr lang="en-US" b="0" i="0" baseline="0">
                          <a:latin typeface="Open Sans Light" panose="020B0306030504020204" pitchFamily="34" charset="0"/>
                          <a:ea typeface="Open Sans Light" panose="020B0306030504020204" pitchFamily="34" charset="0"/>
                          <a:cs typeface="Open Sans Light" panose="020B0306030504020204" pitchFamily="34" charset="0"/>
                        </a:rPr>
                        <a:t> more</a:t>
                      </a:r>
                      <a:endParaRPr lang="en-US" b="0" i="0">
                        <a:latin typeface="Open Sans Light" panose="020B0306030504020204" pitchFamily="34" charset="0"/>
                        <a:ea typeface="Open Sans Light" panose="020B0306030504020204" pitchFamily="34" charset="0"/>
                        <a:cs typeface="Open Sans Light" panose="020B0306030504020204" pitchFamily="34" charset="0"/>
                      </a:endParaRPr>
                    </a:p>
                  </a:txBody>
                  <a:tcPr/>
                </a:tc>
                <a:extLst>
                  <a:ext uri="{0D108BD9-81ED-4DB2-BD59-A6C34878D82A}">
                    <a16:rowId xmlns:a16="http://schemas.microsoft.com/office/drawing/2014/main" val="10002"/>
                  </a:ext>
                </a:extLst>
              </a:tr>
              <a:tr h="682736">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3. Genetic diversity</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Genetic diversity greater in Africa</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Genetic diversity equal</a:t>
                      </a:r>
                      <a:r>
                        <a:rPr lang="en-US" b="0" i="0" baseline="0">
                          <a:latin typeface="Open Sans Light" panose="020B0306030504020204" pitchFamily="34" charset="0"/>
                          <a:ea typeface="Open Sans Light" panose="020B0306030504020204" pitchFamily="34" charset="0"/>
                          <a:cs typeface="Open Sans Light" panose="020B0306030504020204" pitchFamily="34" charset="0"/>
                        </a:rPr>
                        <a:t> in all regions</a:t>
                      </a:r>
                      <a:endParaRPr lang="en-US" b="0" i="0">
                        <a:latin typeface="Open Sans Light" panose="020B0306030504020204" pitchFamily="34" charset="0"/>
                        <a:ea typeface="Open Sans Light" panose="020B0306030504020204" pitchFamily="34" charset="0"/>
                        <a:cs typeface="Open Sans Light" panose="020B0306030504020204" pitchFamily="34" charset="0"/>
                      </a:endParaRPr>
                    </a:p>
                  </a:txBody>
                  <a:tcPr/>
                </a:tc>
                <a:extLst>
                  <a:ext uri="{0D108BD9-81ED-4DB2-BD59-A6C34878D82A}">
                    <a16:rowId xmlns:a16="http://schemas.microsoft.com/office/drawing/2014/main" val="10003"/>
                  </a:ext>
                </a:extLst>
              </a:tr>
              <a:tr h="1178422">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4. Sets of neutral alleles</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Alleles present in Europe and Asia are subsets of those in Africa</a:t>
                      </a:r>
                    </a:p>
                  </a:txBody>
                  <a:tcPr/>
                </a:tc>
                <a:tc>
                  <a:txBody>
                    <a:bodyPr/>
                    <a:lstStyle/>
                    <a:p>
                      <a:r>
                        <a:rPr lang="en-US" b="0" i="0">
                          <a:latin typeface="Open Sans Light" panose="020B0306030504020204" pitchFamily="34" charset="0"/>
                          <a:ea typeface="Open Sans Light" panose="020B0306030504020204" pitchFamily="34" charset="0"/>
                          <a:cs typeface="Open Sans Light" panose="020B0306030504020204" pitchFamily="34" charset="0"/>
                        </a:rPr>
                        <a:t>Each regions has unique alleles, no region’s alleles are a subset of another regions</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45224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46789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Discussion questions</a:t>
            </a:r>
          </a:p>
        </p:txBody>
      </p:sp>
      <p:pic>
        <p:nvPicPr>
          <p:cNvPr id="9" name="Picture 8">
            <a:extLst>
              <a:ext uri="{FF2B5EF4-FFF2-40B4-BE49-F238E27FC236}">
                <a16:creationId xmlns:a16="http://schemas.microsoft.com/office/drawing/2014/main" id="{9B28E31F-C09E-0040-894E-5C358A977861}"/>
              </a:ext>
            </a:extLst>
          </p:cNvPr>
          <p:cNvPicPr>
            <a:picLocks noChangeAspect="1"/>
          </p:cNvPicPr>
          <p:nvPr/>
        </p:nvPicPr>
        <p:blipFill>
          <a:blip r:embed="rId2"/>
          <a:stretch>
            <a:fillRect/>
          </a:stretch>
        </p:blipFill>
        <p:spPr>
          <a:xfrm>
            <a:off x="8401049" y="2350249"/>
            <a:ext cx="3643443" cy="4347113"/>
          </a:xfrm>
          <a:prstGeom prst="rect">
            <a:avLst/>
          </a:prstGeom>
        </p:spPr>
      </p:pic>
      <p:sp>
        <p:nvSpPr>
          <p:cNvPr id="2" name="Rectangle 1">
            <a:extLst>
              <a:ext uri="{FF2B5EF4-FFF2-40B4-BE49-F238E27FC236}">
                <a16:creationId xmlns:a16="http://schemas.microsoft.com/office/drawing/2014/main" id="{ADC062F8-61A1-7648-A183-249F3CD340FB}"/>
              </a:ext>
            </a:extLst>
          </p:cNvPr>
          <p:cNvSpPr/>
          <p:nvPr/>
        </p:nvSpPr>
        <p:spPr>
          <a:xfrm>
            <a:off x="468283" y="864996"/>
            <a:ext cx="6813966" cy="3170099"/>
          </a:xfrm>
          <a:prstGeom prst="rect">
            <a:avLst/>
          </a:prstGeom>
          <a:noFill/>
        </p:spPr>
        <p:txBody>
          <a:bodyPr wrap="square" rtlCol="0">
            <a:spAutoFit/>
          </a:bodyPr>
          <a:lstStyle/>
          <a:p>
            <a:pPr>
              <a:spcAft>
                <a:spcPts val="1200"/>
              </a:spcAft>
            </a:pPr>
            <a:r>
              <a:rPr lang="en-US" sz="1600" b="1" dirty="0">
                <a:latin typeface="Open Sans SemiBold" panose="020B0606030504020204" pitchFamily="34" charset="0"/>
                <a:ea typeface="Open Sans SemiBold" panose="020B0606030504020204" pitchFamily="34" charset="0"/>
                <a:cs typeface="Open Sans SemiBold" panose="020B0606030504020204" pitchFamily="34" charset="0"/>
              </a:rPr>
              <a:t>In relation to the R exercise</a:t>
            </a:r>
          </a:p>
          <a:p>
            <a:pPr>
              <a:spcAft>
                <a:spcPts val="1200"/>
              </a:spcAft>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How do data from paleontology and modern population genomics inform each other?</a:t>
            </a:r>
          </a:p>
          <a:p>
            <a:pPr>
              <a:spcAft>
                <a:spcPts val="1200"/>
              </a:spcAft>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Why do you think there is only one surviving lineage from the diversity of humans that once existed?</a:t>
            </a:r>
          </a:p>
          <a:p>
            <a:pPr>
              <a:spcAft>
                <a:spcPts val="1200"/>
              </a:spcAft>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Do you think humans are still evolving, and how does the future of evolution look like?</a:t>
            </a:r>
          </a:p>
          <a:p>
            <a:pPr>
              <a:spcAft>
                <a:spcPts val="1200"/>
              </a:spcAft>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How do you think we can distinguish between the out-of-Africa and the hybridization and assimilation hypothesis? What data would you need? What are your predictions?</a:t>
            </a:r>
          </a:p>
        </p:txBody>
      </p:sp>
    </p:spTree>
    <p:extLst>
      <p:ext uri="{BB962C8B-B14F-4D97-AF65-F5344CB8AC3E}">
        <p14:creationId xmlns:p14="http://schemas.microsoft.com/office/powerpoint/2010/main" val="1042484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986208"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Addressing hypotheses with data</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789044"/>
            <a:ext cx="4930875" cy="6463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Modern humans evolved in Africa and replaced archaic humans elsewhere</a:t>
            </a:r>
          </a:p>
        </p:txBody>
      </p:sp>
      <p:pic>
        <p:nvPicPr>
          <p:cNvPr id="4" name="Picture 3">
            <a:extLst>
              <a:ext uri="{FF2B5EF4-FFF2-40B4-BE49-F238E27FC236}">
                <a16:creationId xmlns:a16="http://schemas.microsoft.com/office/drawing/2014/main" id="{A7B03D3B-AB25-1E49-92AA-89AFF574016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84775"/>
            <a:ext cx="7419703" cy="4695757"/>
          </a:xfrm>
          <a:prstGeom prst="rect">
            <a:avLst/>
          </a:prstGeom>
        </p:spPr>
      </p:pic>
      <p:pic>
        <p:nvPicPr>
          <p:cNvPr id="5" name="Picture 4">
            <a:extLst>
              <a:ext uri="{FF2B5EF4-FFF2-40B4-BE49-F238E27FC236}">
                <a16:creationId xmlns:a16="http://schemas.microsoft.com/office/drawing/2014/main" id="{7BBF1D4B-7047-4A46-990B-427936B43C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91497" y="3646714"/>
            <a:ext cx="6200503" cy="3100252"/>
          </a:xfrm>
          <a:prstGeom prst="rect">
            <a:avLst/>
          </a:prstGeom>
        </p:spPr>
      </p:pic>
    </p:spTree>
    <p:extLst>
      <p:ext uri="{BB962C8B-B14F-4D97-AF65-F5344CB8AC3E}">
        <p14:creationId xmlns:p14="http://schemas.microsoft.com/office/powerpoint/2010/main" val="198861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986208"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Addressing hypotheses with data</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789044"/>
            <a:ext cx="4930875" cy="6463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Modern humans evolved in Africa and replaced archaic humans elsewhere</a:t>
            </a:r>
          </a:p>
        </p:txBody>
      </p:sp>
      <p:pic>
        <p:nvPicPr>
          <p:cNvPr id="2" name="Picture 1">
            <a:extLst>
              <a:ext uri="{FF2B5EF4-FFF2-40B4-BE49-F238E27FC236}">
                <a16:creationId xmlns:a16="http://schemas.microsoft.com/office/drawing/2014/main" id="{497255EE-942C-B54A-A187-A355E200658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55108" y="1596242"/>
            <a:ext cx="10879667" cy="5114954"/>
          </a:xfrm>
          <a:prstGeom prst="rect">
            <a:avLst/>
          </a:prstGeom>
        </p:spPr>
      </p:pic>
    </p:spTree>
    <p:extLst>
      <p:ext uri="{BB962C8B-B14F-4D97-AF65-F5344CB8AC3E}">
        <p14:creationId xmlns:p14="http://schemas.microsoft.com/office/powerpoint/2010/main" val="270798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74736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Ancient DNA and human origins</a:t>
            </a:r>
          </a:p>
        </p:txBody>
      </p:sp>
      <p:pic>
        <p:nvPicPr>
          <p:cNvPr id="10" name="Picture 9">
            <a:extLst>
              <a:ext uri="{FF2B5EF4-FFF2-40B4-BE49-F238E27FC236}">
                <a16:creationId xmlns:a16="http://schemas.microsoft.com/office/drawing/2014/main" id="{EE82289D-E2CC-1A4D-AC40-0BD40119A0A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872"/>
          <a:stretch/>
        </p:blipFill>
        <p:spPr>
          <a:xfrm>
            <a:off x="326857" y="584775"/>
            <a:ext cx="9435210" cy="6293546"/>
          </a:xfrm>
          <a:prstGeom prst="rect">
            <a:avLst/>
          </a:prstGeom>
        </p:spPr>
      </p:pic>
    </p:spTree>
    <p:extLst>
      <p:ext uri="{BB962C8B-B14F-4D97-AF65-F5344CB8AC3E}">
        <p14:creationId xmlns:p14="http://schemas.microsoft.com/office/powerpoint/2010/main" val="118261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675225"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Evolution of lactose intolerance</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4930875" cy="3524042"/>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Lactose intolerance: an evolutionary perspective</a:t>
            </a:r>
          </a:p>
          <a:p>
            <a:pPr>
              <a:spcAft>
                <a:spcPts val="600"/>
              </a:spcAft>
            </a:pPr>
            <a:r>
              <a:rPr lang="en-US"/>
              <a:t>Lactase allows for digestion of milk sugar (lactose)</a:t>
            </a:r>
          </a:p>
          <a:p>
            <a:pPr>
              <a:spcAft>
                <a:spcPts val="600"/>
              </a:spcAft>
            </a:pPr>
            <a:r>
              <a:rPr lang="en-US"/>
              <a:t>For most mammals, the only source of lactose is breast milk</a:t>
            </a:r>
          </a:p>
          <a:p>
            <a:pPr>
              <a:spcAft>
                <a:spcPts val="600"/>
              </a:spcAft>
            </a:pPr>
            <a:r>
              <a:rPr lang="en-US"/>
              <a:t>Lactase production stops after weaning</a:t>
            </a:r>
          </a:p>
          <a:p>
            <a:pPr marL="7938">
              <a:spcAft>
                <a:spcPts val="600"/>
              </a:spcAft>
            </a:pPr>
            <a:endParaRPr lang="en-US"/>
          </a:p>
          <a:p>
            <a:pPr marL="7938">
              <a:spcAft>
                <a:spcPts val="600"/>
              </a:spcAft>
            </a:pPr>
            <a:r>
              <a:rPr lang="en-US"/>
              <a:t>In populations with a history of keeping domesticated cattle, individuals have a heritable ability to produce lactase as adults</a:t>
            </a:r>
          </a:p>
        </p:txBody>
      </p:sp>
      <p:pic>
        <p:nvPicPr>
          <p:cNvPr id="4" name="Picture 3">
            <a:extLst>
              <a:ext uri="{FF2B5EF4-FFF2-40B4-BE49-F238E27FC236}">
                <a16:creationId xmlns:a16="http://schemas.microsoft.com/office/drawing/2014/main" id="{9FE9F20F-1D62-8B4A-8C6E-2DAEE2D81513}"/>
              </a:ext>
            </a:extLst>
          </p:cNvPr>
          <p:cNvPicPr>
            <a:picLocks noChangeAspect="1"/>
          </p:cNvPicPr>
          <p:nvPr/>
        </p:nvPicPr>
        <p:blipFill>
          <a:blip r:embed="rId2"/>
          <a:stretch>
            <a:fillRect/>
          </a:stretch>
        </p:blipFill>
        <p:spPr>
          <a:xfrm>
            <a:off x="7648686" y="1125487"/>
            <a:ext cx="4188206" cy="2303513"/>
          </a:xfrm>
          <a:prstGeom prst="rect">
            <a:avLst/>
          </a:prstGeom>
        </p:spPr>
      </p:pic>
      <p:pic>
        <p:nvPicPr>
          <p:cNvPr id="5" name="Picture 4">
            <a:extLst>
              <a:ext uri="{FF2B5EF4-FFF2-40B4-BE49-F238E27FC236}">
                <a16:creationId xmlns:a16="http://schemas.microsoft.com/office/drawing/2014/main" id="{8937DF6B-3E45-2442-90A3-9ACC2EA5ED4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493" r="5887"/>
          <a:stretch/>
        </p:blipFill>
        <p:spPr>
          <a:xfrm>
            <a:off x="6045397" y="3649133"/>
            <a:ext cx="6146603" cy="3087233"/>
          </a:xfrm>
          <a:prstGeom prst="rect">
            <a:avLst/>
          </a:prstGeom>
        </p:spPr>
      </p:pic>
    </p:spTree>
    <p:extLst>
      <p:ext uri="{BB962C8B-B14F-4D97-AF65-F5344CB8AC3E}">
        <p14:creationId xmlns:p14="http://schemas.microsoft.com/office/powerpoint/2010/main" val="2038033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675225"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Evolution of lactose intolerance</a:t>
            </a:r>
          </a:p>
        </p:txBody>
      </p:sp>
      <p:pic>
        <p:nvPicPr>
          <p:cNvPr id="6" name="Picture 5">
            <a:extLst>
              <a:ext uri="{FF2B5EF4-FFF2-40B4-BE49-F238E27FC236}">
                <a16:creationId xmlns:a16="http://schemas.microsoft.com/office/drawing/2014/main" id="{D6AA1F00-8270-6B48-BDA7-81BF7EB010A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365" y="848937"/>
            <a:ext cx="9751235" cy="5821414"/>
          </a:xfrm>
          <a:prstGeom prst="rect">
            <a:avLst/>
          </a:prstGeom>
        </p:spPr>
      </p:pic>
    </p:spTree>
    <p:extLst>
      <p:ext uri="{BB962C8B-B14F-4D97-AF65-F5344CB8AC3E}">
        <p14:creationId xmlns:p14="http://schemas.microsoft.com/office/powerpoint/2010/main" val="838067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195379"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The descent of man</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8" y="949911"/>
            <a:ext cx="4930875" cy="3093154"/>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The reluctant Mr. Darwin</a:t>
            </a:r>
          </a:p>
          <a:p>
            <a:pPr marL="461963">
              <a:spcAft>
                <a:spcPts val="600"/>
              </a:spcAft>
            </a:pPr>
            <a:r>
              <a:rPr lang="en-US"/>
              <a:t>“During many years I collected notes on the origin or descent of man, without any intention of publishing in the subject, but rather with the determination not to publish, as I thought that I should thus only add to the prejudices against my views.”</a:t>
            </a:r>
          </a:p>
          <a:p>
            <a:pPr>
              <a:spcAft>
                <a:spcPts val="600"/>
              </a:spcAft>
            </a:pPr>
            <a:endParaRPr lang="en-US"/>
          </a:p>
          <a:p>
            <a:pPr>
              <a:spcAft>
                <a:spcPts val="600"/>
              </a:spcAft>
            </a:pPr>
            <a:endParaRPr lang="en-US"/>
          </a:p>
        </p:txBody>
      </p:sp>
      <p:pic>
        <p:nvPicPr>
          <p:cNvPr id="4" name="Picture 3">
            <a:extLst>
              <a:ext uri="{FF2B5EF4-FFF2-40B4-BE49-F238E27FC236}">
                <a16:creationId xmlns:a16="http://schemas.microsoft.com/office/drawing/2014/main" id="{CD510244-5F64-8942-AF7B-4E432F597264}"/>
              </a:ext>
            </a:extLst>
          </p:cNvPr>
          <p:cNvPicPr>
            <a:picLocks noChangeAspect="1"/>
          </p:cNvPicPr>
          <p:nvPr/>
        </p:nvPicPr>
        <p:blipFill>
          <a:blip r:embed="rId2"/>
          <a:stretch>
            <a:fillRect/>
          </a:stretch>
        </p:blipFill>
        <p:spPr>
          <a:xfrm>
            <a:off x="7923112" y="92251"/>
            <a:ext cx="4195379" cy="6681081"/>
          </a:xfrm>
          <a:prstGeom prst="rect">
            <a:avLst/>
          </a:prstGeom>
        </p:spPr>
      </p:pic>
      <p:pic>
        <p:nvPicPr>
          <p:cNvPr id="5" name="Picture 4">
            <a:extLst>
              <a:ext uri="{FF2B5EF4-FFF2-40B4-BE49-F238E27FC236}">
                <a16:creationId xmlns:a16="http://schemas.microsoft.com/office/drawing/2014/main" id="{897C4BE0-375E-A546-AA9A-49422DF1FB3B}"/>
              </a:ext>
            </a:extLst>
          </p:cNvPr>
          <p:cNvPicPr>
            <a:picLocks noChangeAspect="1"/>
          </p:cNvPicPr>
          <p:nvPr/>
        </p:nvPicPr>
        <p:blipFill>
          <a:blip r:embed="rId3"/>
          <a:stretch>
            <a:fillRect/>
          </a:stretch>
        </p:blipFill>
        <p:spPr>
          <a:xfrm>
            <a:off x="355108" y="3429000"/>
            <a:ext cx="4195378" cy="3429722"/>
          </a:xfrm>
          <a:prstGeom prst="rect">
            <a:avLst/>
          </a:prstGeom>
        </p:spPr>
      </p:pic>
    </p:spTree>
    <p:extLst>
      <p:ext uri="{BB962C8B-B14F-4D97-AF65-F5344CB8AC3E}">
        <p14:creationId xmlns:p14="http://schemas.microsoft.com/office/powerpoint/2010/main" val="3885181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7364517"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The phylogenetic position revisited</a:t>
            </a:r>
          </a:p>
        </p:txBody>
      </p:sp>
      <p:pic>
        <p:nvPicPr>
          <p:cNvPr id="4" name="Picture 3" descr="Diagram&#10;&#10;Description automatically generated">
            <a:extLst>
              <a:ext uri="{FF2B5EF4-FFF2-40B4-BE49-F238E27FC236}">
                <a16:creationId xmlns:a16="http://schemas.microsoft.com/office/drawing/2014/main" id="{BB275870-3682-7440-89DA-530FCD6D5A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372590"/>
            <a:ext cx="5434149" cy="5470942"/>
          </a:xfrm>
          <a:prstGeom prst="rect">
            <a:avLst/>
          </a:prstGeom>
        </p:spPr>
      </p:pic>
      <p:pic>
        <p:nvPicPr>
          <p:cNvPr id="2" name="Picture 1">
            <a:extLst>
              <a:ext uri="{FF2B5EF4-FFF2-40B4-BE49-F238E27FC236}">
                <a16:creationId xmlns:a16="http://schemas.microsoft.com/office/drawing/2014/main" id="{B367B060-8DCA-8C4D-AA69-B4291CD4E63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77851" y="1293718"/>
            <a:ext cx="6714149" cy="4270564"/>
          </a:xfrm>
          <a:prstGeom prst="rect">
            <a:avLst/>
          </a:prstGeom>
        </p:spPr>
      </p:pic>
    </p:spTree>
    <p:extLst>
      <p:ext uri="{BB962C8B-B14F-4D97-AF65-F5344CB8AC3E}">
        <p14:creationId xmlns:p14="http://schemas.microsoft.com/office/powerpoint/2010/main" val="184906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9243236"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Evidence for hybridization and assimilation?</a:t>
            </a:r>
          </a:p>
        </p:txBody>
      </p:sp>
      <p:sp>
        <p:nvSpPr>
          <p:cNvPr id="5" name="Content Placeholder 1">
            <a:extLst>
              <a:ext uri="{FF2B5EF4-FFF2-40B4-BE49-F238E27FC236}">
                <a16:creationId xmlns:a16="http://schemas.microsoft.com/office/drawing/2014/main" id="{AAC99FF0-47A2-1E44-BFEE-33E53F5CE93A}"/>
              </a:ext>
            </a:extLst>
          </p:cNvPr>
          <p:cNvSpPr txBox="1">
            <a:spLocks/>
          </p:cNvSpPr>
          <p:nvPr/>
        </p:nvSpPr>
        <p:spPr>
          <a:xfrm>
            <a:off x="355108" y="949911"/>
            <a:ext cx="4930875" cy="1754326"/>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If hybridization occurred in prehistoric times, we expect to find sequences characteristic for ancient DNA in modern genomes in places where different human lineages coexisted and in portions of the genome that are relevant for adaptation</a:t>
            </a:r>
          </a:p>
        </p:txBody>
      </p:sp>
      <p:pic>
        <p:nvPicPr>
          <p:cNvPr id="6" name="Picture 5">
            <a:extLst>
              <a:ext uri="{FF2B5EF4-FFF2-40B4-BE49-F238E27FC236}">
                <a16:creationId xmlns:a16="http://schemas.microsoft.com/office/drawing/2014/main" id="{AE97624A-CA59-774B-89A3-447C4DB2999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78995" y="584775"/>
            <a:ext cx="4686202" cy="6219162"/>
          </a:xfrm>
          <a:prstGeom prst="rect">
            <a:avLst/>
          </a:prstGeom>
        </p:spPr>
      </p:pic>
      <p:pic>
        <p:nvPicPr>
          <p:cNvPr id="2" name="Picture 1">
            <a:extLst>
              <a:ext uri="{FF2B5EF4-FFF2-40B4-BE49-F238E27FC236}">
                <a16:creationId xmlns:a16="http://schemas.microsoft.com/office/drawing/2014/main" id="{3A5E2F36-3819-584E-B556-0E07F6C182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085" y="3069372"/>
            <a:ext cx="7577254" cy="3788627"/>
          </a:xfrm>
          <a:prstGeom prst="rect">
            <a:avLst/>
          </a:prstGeom>
        </p:spPr>
      </p:pic>
    </p:spTree>
    <p:extLst>
      <p:ext uri="{BB962C8B-B14F-4D97-AF65-F5344CB8AC3E}">
        <p14:creationId xmlns:p14="http://schemas.microsoft.com/office/powerpoint/2010/main" val="249115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9243236"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Evidence for hybridization and assimilation?</a:t>
            </a:r>
          </a:p>
        </p:txBody>
      </p:sp>
      <p:sp>
        <p:nvSpPr>
          <p:cNvPr id="5" name="Content Placeholder 1">
            <a:extLst>
              <a:ext uri="{FF2B5EF4-FFF2-40B4-BE49-F238E27FC236}">
                <a16:creationId xmlns:a16="http://schemas.microsoft.com/office/drawing/2014/main" id="{AAC99FF0-47A2-1E44-BFEE-33E53F5CE93A}"/>
              </a:ext>
            </a:extLst>
          </p:cNvPr>
          <p:cNvSpPr txBox="1">
            <a:spLocks/>
          </p:cNvSpPr>
          <p:nvPr/>
        </p:nvSpPr>
        <p:spPr>
          <a:xfrm>
            <a:off x="355108" y="949911"/>
            <a:ext cx="4042721" cy="4001095"/>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In 2010, the Neanderthal genome was sequenced based on the analysis of ancient DNA</a:t>
            </a:r>
          </a:p>
          <a:p>
            <a:pPr>
              <a:spcAft>
                <a:spcPts val="1200"/>
              </a:spcAft>
            </a:pPr>
            <a:r>
              <a:rPr lang="en-US" dirty="0"/>
              <a:t>Neanderthals share genes with European and Asian but not with African modern humans</a:t>
            </a:r>
          </a:p>
          <a:p>
            <a:pPr>
              <a:spcAft>
                <a:spcPts val="1200"/>
              </a:spcAft>
            </a:pPr>
            <a:r>
              <a:rPr lang="en-US" dirty="0"/>
              <a:t>Hybridization is now not only established between modern human lineages and Neanderthals, but also between modern humans and Denisovans, a genetically distinct lineage contemporary to Neanderthals.</a:t>
            </a:r>
          </a:p>
        </p:txBody>
      </p:sp>
      <p:pic>
        <p:nvPicPr>
          <p:cNvPr id="2" name="Picture 1">
            <a:extLst>
              <a:ext uri="{FF2B5EF4-FFF2-40B4-BE49-F238E27FC236}">
                <a16:creationId xmlns:a16="http://schemas.microsoft.com/office/drawing/2014/main" id="{3A4DD2A0-7B0D-0848-AB2C-659D2B2AC3F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621618" y="1079862"/>
            <a:ext cx="7394436" cy="5525368"/>
          </a:xfrm>
          <a:prstGeom prst="rect">
            <a:avLst/>
          </a:prstGeom>
        </p:spPr>
      </p:pic>
    </p:spTree>
    <p:extLst>
      <p:ext uri="{BB962C8B-B14F-4D97-AF65-F5344CB8AC3E}">
        <p14:creationId xmlns:p14="http://schemas.microsoft.com/office/powerpoint/2010/main" val="2881767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3626314"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A revised history</a:t>
            </a:r>
          </a:p>
        </p:txBody>
      </p:sp>
      <p:pic>
        <p:nvPicPr>
          <p:cNvPr id="4" name="Picture 3" descr="Diagram&#10;&#10;Description automatically generated">
            <a:extLst>
              <a:ext uri="{FF2B5EF4-FFF2-40B4-BE49-F238E27FC236}">
                <a16:creationId xmlns:a16="http://schemas.microsoft.com/office/drawing/2014/main" id="{49C51F00-CA0E-114E-A0B9-AEB290F731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3" y="1435261"/>
            <a:ext cx="12177789" cy="5422739"/>
          </a:xfrm>
          <a:prstGeom prst="rect">
            <a:avLst/>
          </a:prstGeom>
        </p:spPr>
      </p:pic>
    </p:spTree>
    <p:extLst>
      <p:ext uri="{BB962C8B-B14F-4D97-AF65-F5344CB8AC3E}">
        <p14:creationId xmlns:p14="http://schemas.microsoft.com/office/powerpoint/2010/main" val="48001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87345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Comparative genomics</a:t>
            </a:r>
          </a:p>
        </p:txBody>
      </p:sp>
      <p:sp>
        <p:nvSpPr>
          <p:cNvPr id="5" name="Content Placeholder 1">
            <a:extLst>
              <a:ext uri="{FF2B5EF4-FFF2-40B4-BE49-F238E27FC236}">
                <a16:creationId xmlns:a16="http://schemas.microsoft.com/office/drawing/2014/main" id="{AAC99FF0-47A2-1E44-BFEE-33E53F5CE93A}"/>
              </a:ext>
            </a:extLst>
          </p:cNvPr>
          <p:cNvSpPr txBox="1">
            <a:spLocks/>
          </p:cNvSpPr>
          <p:nvPr/>
        </p:nvSpPr>
        <p:spPr>
          <a:xfrm>
            <a:off x="355108" y="949911"/>
            <a:ext cx="4930875" cy="143116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a:t>Introgression of genes associated with:</a:t>
            </a:r>
          </a:p>
          <a:p>
            <a:pPr marL="461963">
              <a:spcAft>
                <a:spcPts val="600"/>
              </a:spcAft>
            </a:pPr>
            <a:r>
              <a:rPr lang="en-US"/>
              <a:t>Formation of skin and hair</a:t>
            </a:r>
          </a:p>
          <a:p>
            <a:pPr marL="461963">
              <a:spcAft>
                <a:spcPts val="600"/>
              </a:spcAft>
            </a:pPr>
            <a:r>
              <a:rPr lang="en-US"/>
              <a:t>Coping with UV radiation</a:t>
            </a:r>
          </a:p>
          <a:p>
            <a:pPr marL="461963">
              <a:spcAft>
                <a:spcPts val="600"/>
              </a:spcAft>
            </a:pPr>
            <a:r>
              <a:rPr lang="en-US"/>
              <a:t>Immune responses</a:t>
            </a:r>
          </a:p>
        </p:txBody>
      </p:sp>
      <p:pic>
        <p:nvPicPr>
          <p:cNvPr id="6" name="Picture 5" descr="Screen Shot 2014-04-21 at 10.51.30 AM.png">
            <a:extLst>
              <a:ext uri="{FF2B5EF4-FFF2-40B4-BE49-F238E27FC236}">
                <a16:creationId xmlns:a16="http://schemas.microsoft.com/office/drawing/2014/main" id="{C9F45FA4-903B-EE4D-9B87-587E555263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620564" y="0"/>
            <a:ext cx="5571436" cy="6772176"/>
          </a:xfrm>
          <a:prstGeom prst="rect">
            <a:avLst/>
          </a:prstGeom>
        </p:spPr>
      </p:pic>
      <p:pic>
        <p:nvPicPr>
          <p:cNvPr id="7" name="Picture 6" descr="Screen Shot 2014-04-21 at 10.49.45 AM.png">
            <a:extLst>
              <a:ext uri="{FF2B5EF4-FFF2-40B4-BE49-F238E27FC236}">
                <a16:creationId xmlns:a16="http://schemas.microsoft.com/office/drawing/2014/main" id="{CDE31623-635B-644B-BD95-14E519C547A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5108" y="2480932"/>
            <a:ext cx="2619829" cy="948068"/>
          </a:xfrm>
          <a:prstGeom prst="rect">
            <a:avLst/>
          </a:prstGeom>
        </p:spPr>
      </p:pic>
    </p:spTree>
    <p:extLst>
      <p:ext uri="{BB962C8B-B14F-4D97-AF65-F5344CB8AC3E}">
        <p14:creationId xmlns:p14="http://schemas.microsoft.com/office/powerpoint/2010/main" val="3120030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C0FC5-D664-2644-8DE4-2B7DD3250732}"/>
              </a:ext>
            </a:extLst>
          </p:cNvPr>
          <p:cNvPicPr>
            <a:picLocks noChangeAspect="1"/>
          </p:cNvPicPr>
          <p:nvPr/>
        </p:nvPicPr>
        <p:blipFill>
          <a:blip r:embed="rId2"/>
          <a:stretch>
            <a:fillRect/>
          </a:stretch>
        </p:blipFill>
        <p:spPr>
          <a:xfrm>
            <a:off x="1634581" y="90372"/>
            <a:ext cx="8922838" cy="6677256"/>
          </a:xfrm>
          <a:prstGeom prst="rect">
            <a:avLst/>
          </a:prstGeom>
        </p:spPr>
      </p:pic>
    </p:spTree>
    <p:extLst>
      <p:ext uri="{BB962C8B-B14F-4D97-AF65-F5344CB8AC3E}">
        <p14:creationId xmlns:p14="http://schemas.microsoft.com/office/powerpoint/2010/main" val="2847047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924746"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Logistics going forward</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6020640" cy="4108817"/>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Dead week</a:t>
            </a:r>
          </a:p>
          <a:p>
            <a:pPr marL="460375">
              <a:spcAft>
                <a:spcPts val="600"/>
              </a:spcAft>
            </a:pPr>
            <a:r>
              <a:rPr lang="en-US" dirty="0"/>
              <a:t>Final assignments and revisions due on Dec 6 (let me know if that doesn’t work for you)</a:t>
            </a:r>
          </a:p>
          <a:p>
            <a:pPr marL="460375">
              <a:spcAft>
                <a:spcPts val="600"/>
              </a:spcAft>
            </a:pPr>
            <a:r>
              <a:rPr lang="en-US" dirty="0"/>
              <a:t>Normal discussion on Tuesday</a:t>
            </a:r>
          </a:p>
          <a:p>
            <a:pPr marL="460375">
              <a:spcAft>
                <a:spcPts val="600"/>
              </a:spcAft>
            </a:pPr>
            <a:r>
              <a:rPr lang="en-US" dirty="0"/>
              <a:t>Focus group/job day on Thursday</a:t>
            </a:r>
          </a:p>
          <a:p>
            <a:pPr marL="460375">
              <a:spcAft>
                <a:spcPts val="600"/>
              </a:spcAft>
            </a:pPr>
            <a:r>
              <a:rPr lang="en-US" dirty="0"/>
              <a:t>Self assessment due on Dec 10</a:t>
            </a:r>
          </a:p>
          <a:p>
            <a:pPr marL="460375">
              <a:spcAft>
                <a:spcPts val="600"/>
              </a:spcAft>
            </a:pPr>
            <a:r>
              <a:rPr lang="en-US" dirty="0"/>
              <a:t>TEVALs (pretty please)</a:t>
            </a:r>
          </a:p>
          <a:p>
            <a:pPr>
              <a:spcAft>
                <a:spcPts val="600"/>
              </a:spcAft>
            </a:pPr>
            <a:endParaRPr lang="en-US" dirty="0"/>
          </a:p>
          <a:p>
            <a:pPr>
              <a:spcAft>
                <a:spcPts val="600"/>
              </a:spcAft>
            </a:pPr>
            <a:r>
              <a:rPr lang="en-US" b="1" dirty="0"/>
              <a:t>Finals week</a:t>
            </a:r>
          </a:p>
          <a:p>
            <a:pPr marL="460375">
              <a:spcAft>
                <a:spcPts val="600"/>
              </a:spcAft>
            </a:pPr>
            <a:r>
              <a:rPr lang="en-US" dirty="0"/>
              <a:t>Ideally: NOTHING!</a:t>
            </a:r>
          </a:p>
          <a:p>
            <a:pPr marL="460375">
              <a:spcAft>
                <a:spcPts val="600"/>
              </a:spcAft>
            </a:pPr>
            <a:r>
              <a:rPr lang="en-US" dirty="0"/>
              <a:t>We are here to help people who need to finalize their work</a:t>
            </a:r>
          </a:p>
        </p:txBody>
      </p:sp>
      <p:pic>
        <p:nvPicPr>
          <p:cNvPr id="2" name="Picture 1">
            <a:extLst>
              <a:ext uri="{FF2B5EF4-FFF2-40B4-BE49-F238E27FC236}">
                <a16:creationId xmlns:a16="http://schemas.microsoft.com/office/drawing/2014/main" id="{AA0E6E47-6A1B-3E4F-AA14-722F169A08E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111482" y="1961378"/>
            <a:ext cx="4080518" cy="4896622"/>
          </a:xfrm>
          <a:prstGeom prst="rect">
            <a:avLst/>
          </a:prstGeom>
        </p:spPr>
      </p:pic>
    </p:spTree>
    <p:extLst>
      <p:ext uri="{BB962C8B-B14F-4D97-AF65-F5344CB8AC3E}">
        <p14:creationId xmlns:p14="http://schemas.microsoft.com/office/powerpoint/2010/main" val="1176155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377859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The last blog post</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8300620" cy="1985159"/>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How have your perceptions of evolution changed over the past months? </a:t>
            </a:r>
          </a:p>
          <a:p>
            <a:pPr>
              <a:spcAft>
                <a:spcPts val="600"/>
              </a:spcAft>
            </a:pPr>
            <a:r>
              <a:rPr lang="en-US" dirty="0"/>
              <a:t>How have your perceptions of the process of science changed? </a:t>
            </a:r>
          </a:p>
          <a:p>
            <a:pPr>
              <a:spcAft>
                <a:spcPts val="600"/>
              </a:spcAft>
            </a:pPr>
            <a:r>
              <a:rPr lang="en-US" dirty="0"/>
              <a:t>What do you feel have you really learned in this course; what are you taking away beyond the end of the semester? </a:t>
            </a:r>
          </a:p>
          <a:p>
            <a:pPr>
              <a:spcAft>
                <a:spcPts val="600"/>
              </a:spcAft>
            </a:pPr>
            <a:r>
              <a:rPr lang="en-US" dirty="0"/>
              <a:t>What have you learned about your strengths and your areas in need of improvement?</a:t>
            </a:r>
          </a:p>
        </p:txBody>
      </p:sp>
    </p:spTree>
    <p:extLst>
      <p:ext uri="{BB962C8B-B14F-4D97-AF65-F5344CB8AC3E}">
        <p14:creationId xmlns:p14="http://schemas.microsoft.com/office/powerpoint/2010/main" val="2390717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6216766"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Human phylogenetic position</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8" y="949911"/>
            <a:ext cx="4930875" cy="6463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Early analyses could not resolve the relationships among the African great apes</a:t>
            </a:r>
          </a:p>
        </p:txBody>
      </p:sp>
      <p:pic>
        <p:nvPicPr>
          <p:cNvPr id="4" name="Picture 3" descr="FG19_01.JPG">
            <a:extLst>
              <a:ext uri="{FF2B5EF4-FFF2-40B4-BE49-F238E27FC236}">
                <a16:creationId xmlns:a16="http://schemas.microsoft.com/office/drawing/2014/main" id="{AF8FCF80-3135-4341-B5EE-5B1714C819B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92494" y="1490133"/>
            <a:ext cx="5693272" cy="5178295"/>
          </a:xfrm>
          <a:prstGeom prst="rect">
            <a:avLst/>
          </a:prstGeom>
        </p:spPr>
      </p:pic>
    </p:spTree>
    <p:extLst>
      <p:ext uri="{BB962C8B-B14F-4D97-AF65-F5344CB8AC3E}">
        <p14:creationId xmlns:p14="http://schemas.microsoft.com/office/powerpoint/2010/main" val="2910775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G19_06.JPG">
            <a:extLst>
              <a:ext uri="{FF2B5EF4-FFF2-40B4-BE49-F238E27FC236}">
                <a16:creationId xmlns:a16="http://schemas.microsoft.com/office/drawing/2014/main" id="{D205FA29-824B-3047-A0A6-6730F71E568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39068" y="1790713"/>
            <a:ext cx="8534400" cy="5055136"/>
          </a:xfrm>
          <a:prstGeom prst="rect">
            <a:avLst/>
          </a:prstGeom>
        </p:spPr>
      </p:pic>
      <p:sp>
        <p:nvSpPr>
          <p:cNvPr id="3" name="TextBox 2">
            <a:extLst>
              <a:ext uri="{FF2B5EF4-FFF2-40B4-BE49-F238E27FC236}">
                <a16:creationId xmlns:a16="http://schemas.microsoft.com/office/drawing/2014/main" id="{B71EB584-27C6-564C-AD2F-A2F3E40C267C}"/>
              </a:ext>
            </a:extLst>
          </p:cNvPr>
          <p:cNvSpPr txBox="1"/>
          <p:nvPr/>
        </p:nvSpPr>
        <p:spPr>
          <a:xfrm>
            <a:off x="0" y="0"/>
            <a:ext cx="6216766"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Human phylogenetic position</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8" y="949911"/>
            <a:ext cx="4930875" cy="2185214"/>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Early analyses could not resolve the relationships among the African great apes</a:t>
            </a:r>
          </a:p>
          <a:p>
            <a:pPr>
              <a:spcAft>
                <a:spcPts val="600"/>
              </a:spcAft>
            </a:pPr>
            <a:r>
              <a:rPr lang="en-US" dirty="0"/>
              <a:t>Modern phylogenetic analyses indicate that humans are sister species to chimps</a:t>
            </a:r>
          </a:p>
          <a:p>
            <a:pPr>
              <a:spcAft>
                <a:spcPts val="600"/>
              </a:spcAft>
            </a:pPr>
            <a:r>
              <a:rPr lang="en-US" dirty="0"/>
              <a:t>Molecular clock data suggests split between humans and chimps between 4.4 and 5.9 million years ago</a:t>
            </a:r>
          </a:p>
        </p:txBody>
      </p:sp>
    </p:spTree>
    <p:extLst>
      <p:ext uri="{BB962C8B-B14F-4D97-AF65-F5344CB8AC3E}">
        <p14:creationId xmlns:p14="http://schemas.microsoft.com/office/powerpoint/2010/main" val="380222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10280378"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Genetic differences between humans and chimps</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8" y="949911"/>
            <a:ext cx="4930875" cy="2539157"/>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Chromosome numbers (chromosome fusion in human ancestor)</a:t>
            </a:r>
          </a:p>
          <a:p>
            <a:pPr>
              <a:spcAft>
                <a:spcPts val="600"/>
              </a:spcAft>
            </a:pPr>
            <a:r>
              <a:rPr lang="en-US" dirty="0"/>
              <a:t>Human genome project allowed for quantification of sequence differences</a:t>
            </a:r>
          </a:p>
          <a:p>
            <a:pPr>
              <a:spcAft>
                <a:spcPts val="600"/>
              </a:spcAft>
            </a:pPr>
            <a:r>
              <a:rPr lang="en-US" dirty="0"/>
              <a:t>Considering insertions and deletions, &gt;95% of the genome is identical</a:t>
            </a:r>
          </a:p>
          <a:p>
            <a:pPr>
              <a:spcAft>
                <a:spcPts val="600"/>
              </a:spcAft>
            </a:pPr>
            <a:r>
              <a:rPr lang="en-US" dirty="0"/>
              <a:t>Changes in gene expression are important in the expression of phenotypes</a:t>
            </a:r>
          </a:p>
        </p:txBody>
      </p:sp>
      <p:pic>
        <p:nvPicPr>
          <p:cNvPr id="6" name="Picture 5" descr="FG19_07.JPG">
            <a:extLst>
              <a:ext uri="{FF2B5EF4-FFF2-40B4-BE49-F238E27FC236}">
                <a16:creationId xmlns:a16="http://schemas.microsoft.com/office/drawing/2014/main" id="{D3C78643-B813-F249-98D3-4A232D6FF4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16432" y="755478"/>
            <a:ext cx="3327892" cy="3204637"/>
          </a:xfrm>
          <a:prstGeom prst="rect">
            <a:avLst/>
          </a:prstGeom>
        </p:spPr>
      </p:pic>
      <p:graphicFrame>
        <p:nvGraphicFramePr>
          <p:cNvPr id="7" name="Table 6">
            <a:extLst>
              <a:ext uri="{FF2B5EF4-FFF2-40B4-BE49-F238E27FC236}">
                <a16:creationId xmlns:a16="http://schemas.microsoft.com/office/drawing/2014/main" id="{4A438950-1CC9-E840-9D31-58573AFB054C}"/>
              </a:ext>
            </a:extLst>
          </p:cNvPr>
          <p:cNvGraphicFramePr>
            <a:graphicFrameLocks noGrp="1"/>
          </p:cNvGraphicFramePr>
          <p:nvPr/>
        </p:nvGraphicFramePr>
        <p:xfrm>
          <a:off x="8616432" y="4512936"/>
          <a:ext cx="3470436" cy="2133600"/>
        </p:xfrm>
        <a:graphic>
          <a:graphicData uri="http://schemas.openxmlformats.org/drawingml/2006/table">
            <a:tbl>
              <a:tblPr firstRow="1" bandRow="1">
                <a:tableStyleId>{3C2FFA5D-87B4-456A-9821-1D502468CF0F}</a:tableStyleId>
              </a:tblPr>
              <a:tblGrid>
                <a:gridCol w="2029498">
                  <a:extLst>
                    <a:ext uri="{9D8B030D-6E8A-4147-A177-3AD203B41FA5}">
                      <a16:colId xmlns:a16="http://schemas.microsoft.com/office/drawing/2014/main" val="20000"/>
                    </a:ext>
                  </a:extLst>
                </a:gridCol>
                <a:gridCol w="1440938">
                  <a:extLst>
                    <a:ext uri="{9D8B030D-6E8A-4147-A177-3AD203B41FA5}">
                      <a16:colId xmlns:a16="http://schemas.microsoft.com/office/drawing/2014/main" val="20001"/>
                    </a:ext>
                  </a:extLst>
                </a:gridCol>
              </a:tblGrid>
              <a:tr h="287814">
                <a:tc>
                  <a:txBody>
                    <a:bodyPr/>
                    <a:lstStyle/>
                    <a:p>
                      <a:r>
                        <a:rPr lang="en-US" sz="1400" dirty="0"/>
                        <a:t>Sequence type</a:t>
                      </a:r>
                    </a:p>
                  </a:txBody>
                  <a:tcPr/>
                </a:tc>
                <a:tc>
                  <a:txBody>
                    <a:bodyPr/>
                    <a:lstStyle/>
                    <a:p>
                      <a:pPr algn="ctr"/>
                      <a:r>
                        <a:rPr lang="en-US" sz="1400" dirty="0"/>
                        <a:t>%</a:t>
                      </a:r>
                      <a:r>
                        <a:rPr lang="en-US" sz="1400" baseline="0" dirty="0"/>
                        <a:t> difference</a:t>
                      </a:r>
                      <a:endParaRPr lang="en-US" sz="1400" dirty="0"/>
                    </a:p>
                  </a:txBody>
                  <a:tcPr/>
                </a:tc>
                <a:extLst>
                  <a:ext uri="{0D108BD9-81ED-4DB2-BD59-A6C34878D82A}">
                    <a16:rowId xmlns:a16="http://schemas.microsoft.com/office/drawing/2014/main" val="10000"/>
                  </a:ext>
                </a:extLst>
              </a:tr>
              <a:tr h="287814">
                <a:tc>
                  <a:txBody>
                    <a:bodyPr/>
                    <a:lstStyle/>
                    <a:p>
                      <a:r>
                        <a:rPr lang="en-US" sz="1400" dirty="0"/>
                        <a:t>Noncoding </a:t>
                      </a:r>
                      <a:r>
                        <a:rPr lang="en-US" sz="1400" dirty="0" err="1"/>
                        <a:t>intergenic</a:t>
                      </a:r>
                      <a:endParaRPr lang="en-US" sz="1400" dirty="0"/>
                    </a:p>
                  </a:txBody>
                  <a:tcPr/>
                </a:tc>
                <a:tc>
                  <a:txBody>
                    <a:bodyPr/>
                    <a:lstStyle/>
                    <a:p>
                      <a:pPr algn="ctr"/>
                      <a:r>
                        <a:rPr lang="en-US" sz="1400" dirty="0"/>
                        <a:t>1.24</a:t>
                      </a:r>
                    </a:p>
                  </a:txBody>
                  <a:tcPr/>
                </a:tc>
                <a:extLst>
                  <a:ext uri="{0D108BD9-81ED-4DB2-BD59-A6C34878D82A}">
                    <a16:rowId xmlns:a16="http://schemas.microsoft.com/office/drawing/2014/main" val="10001"/>
                  </a:ext>
                </a:extLst>
              </a:tr>
              <a:tr h="287814">
                <a:tc>
                  <a:txBody>
                    <a:bodyPr/>
                    <a:lstStyle/>
                    <a:p>
                      <a:r>
                        <a:rPr lang="en-US" sz="1400" dirty="0" err="1"/>
                        <a:t>Intronic</a:t>
                      </a:r>
                      <a:endParaRPr lang="en-US" sz="1400" dirty="0"/>
                    </a:p>
                  </a:txBody>
                  <a:tcPr/>
                </a:tc>
                <a:tc>
                  <a:txBody>
                    <a:bodyPr/>
                    <a:lstStyle/>
                    <a:p>
                      <a:pPr algn="ctr"/>
                      <a:r>
                        <a:rPr lang="en-US" sz="1400" dirty="0"/>
                        <a:t>0.93</a:t>
                      </a:r>
                    </a:p>
                  </a:txBody>
                  <a:tcPr/>
                </a:tc>
                <a:extLst>
                  <a:ext uri="{0D108BD9-81ED-4DB2-BD59-A6C34878D82A}">
                    <a16:rowId xmlns:a16="http://schemas.microsoft.com/office/drawing/2014/main" val="10002"/>
                  </a:ext>
                </a:extLst>
              </a:tr>
              <a:tr h="287814">
                <a:tc>
                  <a:txBody>
                    <a:bodyPr/>
                    <a:lstStyle/>
                    <a:p>
                      <a:r>
                        <a:rPr lang="en-US" sz="1400" dirty="0"/>
                        <a:t>Pseudogenes</a:t>
                      </a:r>
                    </a:p>
                  </a:txBody>
                  <a:tcPr/>
                </a:tc>
                <a:tc>
                  <a:txBody>
                    <a:bodyPr/>
                    <a:lstStyle/>
                    <a:p>
                      <a:pPr algn="ctr"/>
                      <a:r>
                        <a:rPr lang="en-US" sz="1400" dirty="0"/>
                        <a:t>1.68</a:t>
                      </a:r>
                    </a:p>
                  </a:txBody>
                  <a:tcPr/>
                </a:tc>
                <a:extLst>
                  <a:ext uri="{0D108BD9-81ED-4DB2-BD59-A6C34878D82A}">
                    <a16:rowId xmlns:a16="http://schemas.microsoft.com/office/drawing/2014/main" val="10003"/>
                  </a:ext>
                </a:extLst>
              </a:tr>
              <a:tr h="287814">
                <a:tc>
                  <a:txBody>
                    <a:bodyPr/>
                    <a:lstStyle/>
                    <a:p>
                      <a:r>
                        <a:rPr lang="en-US" sz="1400" dirty="0"/>
                        <a:t>Coding</a:t>
                      </a:r>
                      <a:r>
                        <a:rPr lang="en-US" sz="1400" baseline="0" dirty="0"/>
                        <a:t> sequences</a:t>
                      </a:r>
                      <a:endParaRPr lang="en-US" sz="1400" dirty="0"/>
                    </a:p>
                  </a:txBody>
                  <a:tcPr/>
                </a:tc>
                <a:tc>
                  <a:txBody>
                    <a:bodyPr/>
                    <a:lstStyle/>
                    <a:p>
                      <a:pPr algn="ctr"/>
                      <a:endParaRPr lang="en-US" sz="1400" dirty="0"/>
                    </a:p>
                  </a:txBody>
                  <a:tcPr/>
                </a:tc>
                <a:extLst>
                  <a:ext uri="{0D108BD9-81ED-4DB2-BD59-A6C34878D82A}">
                    <a16:rowId xmlns:a16="http://schemas.microsoft.com/office/drawing/2014/main" val="10004"/>
                  </a:ext>
                </a:extLst>
              </a:tr>
              <a:tr h="287814">
                <a:tc>
                  <a:txBody>
                    <a:bodyPr/>
                    <a:lstStyle/>
                    <a:p>
                      <a:r>
                        <a:rPr lang="en-US" sz="1400" dirty="0"/>
                        <a:t>   Synonymous</a:t>
                      </a:r>
                    </a:p>
                  </a:txBody>
                  <a:tcPr/>
                </a:tc>
                <a:tc>
                  <a:txBody>
                    <a:bodyPr/>
                    <a:lstStyle/>
                    <a:p>
                      <a:pPr algn="ctr"/>
                      <a:r>
                        <a:rPr lang="en-US" sz="1400" dirty="0"/>
                        <a:t>1.11</a:t>
                      </a:r>
                    </a:p>
                  </a:txBody>
                  <a:tcPr/>
                </a:tc>
                <a:extLst>
                  <a:ext uri="{0D108BD9-81ED-4DB2-BD59-A6C34878D82A}">
                    <a16:rowId xmlns:a16="http://schemas.microsoft.com/office/drawing/2014/main" val="10005"/>
                  </a:ext>
                </a:extLst>
              </a:tr>
              <a:tr h="287814">
                <a:tc>
                  <a:txBody>
                    <a:bodyPr/>
                    <a:lstStyle/>
                    <a:p>
                      <a:r>
                        <a:rPr lang="en-US" sz="1400" dirty="0"/>
                        <a:t>   </a:t>
                      </a:r>
                      <a:r>
                        <a:rPr lang="en-US" sz="1400" dirty="0" err="1"/>
                        <a:t>Nonsynonymous</a:t>
                      </a:r>
                      <a:endParaRPr lang="en-US" sz="1400" dirty="0"/>
                    </a:p>
                  </a:txBody>
                  <a:tcPr/>
                </a:tc>
                <a:tc>
                  <a:txBody>
                    <a:bodyPr/>
                    <a:lstStyle/>
                    <a:p>
                      <a:pPr algn="ctr"/>
                      <a:r>
                        <a:rPr lang="en-US" sz="1400" dirty="0"/>
                        <a:t>0.80</a:t>
                      </a:r>
                    </a:p>
                  </a:txBody>
                  <a:tcPr/>
                </a:tc>
                <a:extLst>
                  <a:ext uri="{0D108BD9-81ED-4DB2-BD59-A6C34878D82A}">
                    <a16:rowId xmlns:a16="http://schemas.microsoft.com/office/drawing/2014/main" val="10006"/>
                  </a:ext>
                </a:extLst>
              </a:tr>
            </a:tbl>
          </a:graphicData>
        </a:graphic>
      </p:graphicFrame>
      <p:pic>
        <p:nvPicPr>
          <p:cNvPr id="8" name="Picture 7" descr="FG19_08.JPG">
            <a:extLst>
              <a:ext uri="{FF2B5EF4-FFF2-40B4-BE49-F238E27FC236}">
                <a16:creationId xmlns:a16="http://schemas.microsoft.com/office/drawing/2014/main" id="{3BFBB97F-87FA-1F49-A480-F53A4633FF4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92852" y="4321877"/>
            <a:ext cx="2274377" cy="2515718"/>
          </a:xfrm>
          <a:prstGeom prst="rect">
            <a:avLst/>
          </a:prstGeom>
        </p:spPr>
      </p:pic>
      <p:sp>
        <p:nvSpPr>
          <p:cNvPr id="9" name="TextBox 8">
            <a:extLst>
              <a:ext uri="{FF2B5EF4-FFF2-40B4-BE49-F238E27FC236}">
                <a16:creationId xmlns:a16="http://schemas.microsoft.com/office/drawing/2014/main" id="{2F16195A-23E1-9744-8153-8739648A7482}"/>
              </a:ext>
            </a:extLst>
          </p:cNvPr>
          <p:cNvSpPr txBox="1"/>
          <p:nvPr/>
        </p:nvSpPr>
        <p:spPr>
          <a:xfrm>
            <a:off x="5792852" y="3853819"/>
            <a:ext cx="1391728"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Gene expression:</a:t>
            </a:r>
          </a:p>
        </p:txBody>
      </p:sp>
      <p:sp>
        <p:nvSpPr>
          <p:cNvPr id="10" name="TextBox 9">
            <a:extLst>
              <a:ext uri="{FF2B5EF4-FFF2-40B4-BE49-F238E27FC236}">
                <a16:creationId xmlns:a16="http://schemas.microsoft.com/office/drawing/2014/main" id="{222AF1E9-770C-6F49-BAEE-9EB206370A8B}"/>
              </a:ext>
            </a:extLst>
          </p:cNvPr>
          <p:cNvSpPr txBox="1"/>
          <p:nvPr/>
        </p:nvSpPr>
        <p:spPr>
          <a:xfrm>
            <a:off x="8616432" y="4130818"/>
            <a:ext cx="1550424" cy="276999"/>
          </a:xfrm>
          <a:prstGeom prst="rect">
            <a:avLst/>
          </a:prstGeom>
          <a:noFill/>
        </p:spPr>
        <p:txBody>
          <a:bodyPr wrap="none" rtlCol="0">
            <a:spAutoFit/>
          </a:bodyPr>
          <a:lstStyle/>
          <a:p>
            <a:r>
              <a:rPr lang="en-US" sz="1200" dirty="0">
                <a:latin typeface="Open Sans Light" panose="020B0306030504020204" pitchFamily="34" charset="0"/>
                <a:ea typeface="Open Sans Light" panose="020B0306030504020204" pitchFamily="34" charset="0"/>
                <a:cs typeface="Open Sans Light" panose="020B0306030504020204" pitchFamily="34" charset="0"/>
              </a:rPr>
              <a:t>Genetic divergence:</a:t>
            </a:r>
          </a:p>
        </p:txBody>
      </p:sp>
    </p:spTree>
    <p:extLst>
      <p:ext uri="{BB962C8B-B14F-4D97-AF65-F5344CB8AC3E}">
        <p14:creationId xmlns:p14="http://schemas.microsoft.com/office/powerpoint/2010/main" val="1441107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2770310"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Fossil record</a:t>
            </a:r>
          </a:p>
        </p:txBody>
      </p:sp>
      <p:pic>
        <p:nvPicPr>
          <p:cNvPr id="12" name="Picture 11" descr="Screen shot 2011-04-19 at 1.28.04 PM.png">
            <a:extLst>
              <a:ext uri="{FF2B5EF4-FFF2-40B4-BE49-F238E27FC236}">
                <a16:creationId xmlns:a16="http://schemas.microsoft.com/office/drawing/2014/main" id="{0EE94BA0-F1FD-3A4A-B23E-F29FC893535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60655" y="0"/>
            <a:ext cx="6231345" cy="6858000"/>
          </a:xfrm>
          <a:prstGeom prst="rect">
            <a:avLst/>
          </a:prstGeom>
        </p:spPr>
      </p:pic>
      <p:sp>
        <p:nvSpPr>
          <p:cNvPr id="6" name="Content Placeholder 1">
            <a:extLst>
              <a:ext uri="{FF2B5EF4-FFF2-40B4-BE49-F238E27FC236}">
                <a16:creationId xmlns:a16="http://schemas.microsoft.com/office/drawing/2014/main" id="{53E6ADBD-B667-5F40-8AD6-5CF0AE460E59}"/>
              </a:ext>
            </a:extLst>
          </p:cNvPr>
          <p:cNvSpPr txBox="1">
            <a:spLocks/>
          </p:cNvSpPr>
          <p:nvPr/>
        </p:nvSpPr>
        <p:spPr>
          <a:xfrm>
            <a:off x="355108" y="949911"/>
            <a:ext cx="4930875" cy="3400931"/>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i="1" dirty="0"/>
              <a:t>Sahelanthropus</a:t>
            </a:r>
            <a:r>
              <a:rPr lang="en-US" b="1" dirty="0"/>
              <a:t>:</a:t>
            </a:r>
          </a:p>
          <a:p>
            <a:pPr>
              <a:spcAft>
                <a:spcPts val="600"/>
              </a:spcAft>
            </a:pPr>
            <a:r>
              <a:rPr lang="en-US" dirty="0"/>
              <a:t>Fossil close to the shared ancestor of humans and chimps</a:t>
            </a:r>
          </a:p>
          <a:p>
            <a:pPr>
              <a:spcAft>
                <a:spcPts val="600"/>
              </a:spcAft>
            </a:pPr>
            <a:r>
              <a:rPr lang="en-US" dirty="0"/>
              <a:t>Small brain, flat face</a:t>
            </a:r>
          </a:p>
          <a:p>
            <a:pPr>
              <a:spcAft>
                <a:spcPts val="600"/>
              </a:spcAft>
            </a:pPr>
            <a:endParaRPr lang="en-US" dirty="0"/>
          </a:p>
          <a:p>
            <a:pPr>
              <a:spcAft>
                <a:spcPts val="600"/>
              </a:spcAft>
            </a:pPr>
            <a:r>
              <a:rPr lang="en-US" b="1" dirty="0"/>
              <a:t>Early hominins:</a:t>
            </a:r>
          </a:p>
          <a:p>
            <a:pPr>
              <a:spcAft>
                <a:spcPts val="600"/>
              </a:spcAft>
            </a:pPr>
            <a:r>
              <a:rPr lang="en-US" i="1" dirty="0" err="1"/>
              <a:t>Aridipithecus</a:t>
            </a:r>
            <a:r>
              <a:rPr lang="en-US" dirty="0"/>
              <a:t>, </a:t>
            </a:r>
            <a:r>
              <a:rPr lang="en-US" i="1" dirty="0"/>
              <a:t>Australopithecus</a:t>
            </a:r>
            <a:r>
              <a:rPr lang="en-US" dirty="0"/>
              <a:t>, </a:t>
            </a:r>
            <a:r>
              <a:rPr lang="en-US" i="1" dirty="0" err="1"/>
              <a:t>Kenyanthropus</a:t>
            </a:r>
            <a:endParaRPr lang="en-US" i="1" dirty="0"/>
          </a:p>
          <a:p>
            <a:pPr>
              <a:spcAft>
                <a:spcPts val="600"/>
              </a:spcAft>
            </a:pPr>
            <a:r>
              <a:rPr lang="en-US" dirty="0"/>
              <a:t>Small, increasing brain size, bipedal</a:t>
            </a:r>
          </a:p>
          <a:p>
            <a:pPr>
              <a:spcAft>
                <a:spcPts val="600"/>
              </a:spcAft>
            </a:pPr>
            <a:r>
              <a:rPr lang="en-US" i="1" dirty="0"/>
              <a:t>Australopithecus</a:t>
            </a:r>
            <a:r>
              <a:rPr lang="en-US" dirty="0"/>
              <a:t> as a likely ancestor to various lineages (including </a:t>
            </a:r>
            <a:r>
              <a:rPr lang="en-US" i="1" dirty="0"/>
              <a:t>Homo</a:t>
            </a:r>
            <a:r>
              <a:rPr lang="en-US" dirty="0"/>
              <a:t>)</a:t>
            </a:r>
          </a:p>
        </p:txBody>
      </p:sp>
    </p:spTree>
    <p:extLst>
      <p:ext uri="{BB962C8B-B14F-4D97-AF65-F5344CB8AC3E}">
        <p14:creationId xmlns:p14="http://schemas.microsoft.com/office/powerpoint/2010/main" val="3817191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2770310"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Fossil record</a:t>
            </a:r>
          </a:p>
        </p:txBody>
      </p:sp>
      <p:pic>
        <p:nvPicPr>
          <p:cNvPr id="11" name="Picture 10" descr="Screen shot 2011-04-19 at 1.28.45 PM.png">
            <a:extLst>
              <a:ext uri="{FF2B5EF4-FFF2-40B4-BE49-F238E27FC236}">
                <a16:creationId xmlns:a16="http://schemas.microsoft.com/office/drawing/2014/main" id="{23752514-B4AA-6F48-933C-47C4D6DA380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992368" y="0"/>
            <a:ext cx="6199631" cy="6858000"/>
          </a:xfrm>
          <a:prstGeom prst="rect">
            <a:avLst/>
          </a:prstGeom>
        </p:spPr>
      </p:pic>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4930875" cy="4262705"/>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i="1" dirty="0"/>
              <a:t>Paranthropus</a:t>
            </a:r>
            <a:r>
              <a:rPr lang="en-US" dirty="0"/>
              <a:t>:</a:t>
            </a:r>
          </a:p>
          <a:p>
            <a:pPr>
              <a:spcAft>
                <a:spcPts val="600"/>
              </a:spcAft>
            </a:pPr>
            <a:r>
              <a:rPr lang="en-US" dirty="0"/>
              <a:t>Small brain, large faces</a:t>
            </a:r>
          </a:p>
          <a:p>
            <a:pPr>
              <a:spcAft>
                <a:spcPts val="600"/>
              </a:spcAft>
            </a:pPr>
            <a:r>
              <a:rPr lang="en-US" dirty="0"/>
              <a:t>Large cheek teeth, robust jaws, cranial rest</a:t>
            </a:r>
          </a:p>
          <a:p>
            <a:pPr>
              <a:spcAft>
                <a:spcPts val="600"/>
              </a:spcAft>
            </a:pPr>
            <a:r>
              <a:rPr lang="en-US" dirty="0"/>
              <a:t>Adaptation to powerful chewing</a:t>
            </a:r>
          </a:p>
          <a:p>
            <a:pPr>
              <a:spcAft>
                <a:spcPts val="600"/>
              </a:spcAft>
            </a:pPr>
            <a:endParaRPr lang="en-US" dirty="0"/>
          </a:p>
          <a:p>
            <a:pPr>
              <a:spcAft>
                <a:spcPts val="600"/>
              </a:spcAft>
            </a:pPr>
            <a:r>
              <a:rPr lang="en-US" b="1" dirty="0"/>
              <a:t>Early </a:t>
            </a:r>
            <a:r>
              <a:rPr lang="en-US" b="1" i="1" dirty="0"/>
              <a:t>Homo:</a:t>
            </a:r>
          </a:p>
          <a:p>
            <a:pPr>
              <a:spcAft>
                <a:spcPts val="600"/>
              </a:spcAft>
            </a:pPr>
            <a:r>
              <a:rPr lang="en-US" i="1" dirty="0"/>
              <a:t>H. habilis </a:t>
            </a:r>
            <a:r>
              <a:rPr lang="en-US" dirty="0"/>
              <a:t>&amp; </a:t>
            </a:r>
            <a:r>
              <a:rPr lang="en-US" i="1" dirty="0"/>
              <a:t>H. ergaster </a:t>
            </a:r>
            <a:endParaRPr lang="en-US" dirty="0"/>
          </a:p>
          <a:p>
            <a:pPr>
              <a:spcAft>
                <a:spcPts val="600"/>
              </a:spcAft>
            </a:pPr>
            <a:r>
              <a:rPr lang="en-US" dirty="0"/>
              <a:t>Increase in brain size, flatter face</a:t>
            </a:r>
          </a:p>
          <a:p>
            <a:pPr>
              <a:spcAft>
                <a:spcPts val="600"/>
              </a:spcAft>
            </a:pPr>
            <a:r>
              <a:rPr lang="en-US" dirty="0"/>
              <a:t>Body and tooth size similar to </a:t>
            </a:r>
            <a:r>
              <a:rPr lang="en-US" i="1" dirty="0"/>
              <a:t>Australopithecus</a:t>
            </a:r>
            <a:endParaRPr lang="en-US" dirty="0"/>
          </a:p>
          <a:p>
            <a:pPr>
              <a:spcAft>
                <a:spcPts val="600"/>
              </a:spcAft>
            </a:pPr>
            <a:r>
              <a:rPr lang="en-US" dirty="0"/>
              <a:t>Stone tools</a:t>
            </a:r>
          </a:p>
          <a:p>
            <a:pPr>
              <a:spcAft>
                <a:spcPts val="600"/>
              </a:spcAft>
            </a:pPr>
            <a:r>
              <a:rPr lang="en-US" dirty="0"/>
              <a:t>First hominids to migrate out of Africa</a:t>
            </a:r>
          </a:p>
          <a:p>
            <a:pPr>
              <a:spcAft>
                <a:spcPts val="600"/>
              </a:spcAft>
            </a:pPr>
            <a:endParaRPr lang="en-US" dirty="0"/>
          </a:p>
        </p:txBody>
      </p:sp>
    </p:spTree>
    <p:extLst>
      <p:ext uri="{BB962C8B-B14F-4D97-AF65-F5344CB8AC3E}">
        <p14:creationId xmlns:p14="http://schemas.microsoft.com/office/powerpoint/2010/main" val="3491184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2770310"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Fossil record</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8" y="949911"/>
            <a:ext cx="4930875" cy="1785104"/>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b="1" dirty="0"/>
              <a:t>Modern </a:t>
            </a:r>
            <a:r>
              <a:rPr lang="en-US" b="1" i="1" dirty="0"/>
              <a:t>Homo</a:t>
            </a:r>
            <a:r>
              <a:rPr lang="en-US" b="1" dirty="0"/>
              <a:t>:</a:t>
            </a:r>
            <a:endParaRPr lang="en-US" dirty="0"/>
          </a:p>
          <a:p>
            <a:pPr>
              <a:spcAft>
                <a:spcPts val="600"/>
              </a:spcAft>
            </a:pPr>
            <a:r>
              <a:rPr lang="en-US" dirty="0"/>
              <a:t>Very large brains, high steep foreheads</a:t>
            </a:r>
          </a:p>
          <a:p>
            <a:pPr>
              <a:spcAft>
                <a:spcPts val="600"/>
              </a:spcAft>
            </a:pPr>
            <a:r>
              <a:rPr lang="en-US" dirty="0"/>
              <a:t>Two major lineages:</a:t>
            </a:r>
          </a:p>
          <a:p>
            <a:pPr marL="461963">
              <a:spcAft>
                <a:spcPts val="600"/>
              </a:spcAft>
            </a:pPr>
            <a:r>
              <a:rPr lang="en-US" i="1" dirty="0"/>
              <a:t>H. neanderthalensis </a:t>
            </a:r>
            <a:r>
              <a:rPr lang="en-US" dirty="0"/>
              <a:t>&amp; </a:t>
            </a:r>
            <a:r>
              <a:rPr lang="en-US" i="1" dirty="0"/>
              <a:t>H. sapiens</a:t>
            </a:r>
          </a:p>
          <a:p>
            <a:pPr marL="461963">
              <a:spcAft>
                <a:spcPts val="600"/>
              </a:spcAft>
            </a:pPr>
            <a:r>
              <a:rPr lang="en-US" i="1" dirty="0"/>
              <a:t>H. erectus </a:t>
            </a:r>
            <a:r>
              <a:rPr lang="en-US" dirty="0"/>
              <a:t>&amp; </a:t>
            </a:r>
            <a:r>
              <a:rPr lang="en-US" i="1" dirty="0"/>
              <a:t>H. </a:t>
            </a:r>
            <a:r>
              <a:rPr lang="en-US" i="1" dirty="0" err="1"/>
              <a:t>florensis</a:t>
            </a:r>
            <a:endParaRPr lang="en-US" i="1" dirty="0"/>
          </a:p>
        </p:txBody>
      </p:sp>
      <p:pic>
        <p:nvPicPr>
          <p:cNvPr id="5" name="Picture 4" descr="Screen shot 2011-04-19 at 1.29.23 PM.png">
            <a:extLst>
              <a:ext uri="{FF2B5EF4-FFF2-40B4-BE49-F238E27FC236}">
                <a16:creationId xmlns:a16="http://schemas.microsoft.com/office/drawing/2014/main" id="{F29BE316-6B80-0246-91F8-A28F503BBB1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19800" y="-30002"/>
            <a:ext cx="6172200" cy="6891846"/>
          </a:xfrm>
          <a:prstGeom prst="rect">
            <a:avLst/>
          </a:prstGeom>
        </p:spPr>
      </p:pic>
    </p:spTree>
    <p:extLst>
      <p:ext uri="{BB962C8B-B14F-4D97-AF65-F5344CB8AC3E}">
        <p14:creationId xmlns:p14="http://schemas.microsoft.com/office/powerpoint/2010/main" val="329934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238661"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Evolutionary trends</a:t>
            </a:r>
          </a:p>
        </p:txBody>
      </p:sp>
      <p:sp>
        <p:nvSpPr>
          <p:cNvPr id="13" name="Content Placeholder 1">
            <a:extLst>
              <a:ext uri="{FF2B5EF4-FFF2-40B4-BE49-F238E27FC236}">
                <a16:creationId xmlns:a16="http://schemas.microsoft.com/office/drawing/2014/main" id="{C59E3523-A6F4-5D4A-AE40-828AD38BF738}"/>
              </a:ext>
            </a:extLst>
          </p:cNvPr>
          <p:cNvSpPr txBox="1">
            <a:spLocks/>
          </p:cNvSpPr>
          <p:nvPr/>
        </p:nvSpPr>
        <p:spPr>
          <a:xfrm>
            <a:off x="355109" y="949911"/>
            <a:ext cx="3719742"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Bipedalism</a:t>
            </a:r>
          </a:p>
          <a:p>
            <a:pPr>
              <a:spcAft>
                <a:spcPts val="600"/>
              </a:spcAft>
            </a:pPr>
            <a:r>
              <a:rPr lang="en-US" dirty="0"/>
              <a:t>Non-honing chewing complex</a:t>
            </a:r>
          </a:p>
          <a:p>
            <a:pPr>
              <a:spcAft>
                <a:spcPts val="600"/>
              </a:spcAft>
            </a:pPr>
            <a:r>
              <a:rPr lang="en-US" dirty="0"/>
              <a:t>Brain encephalization</a:t>
            </a:r>
          </a:p>
        </p:txBody>
      </p:sp>
      <p:pic>
        <p:nvPicPr>
          <p:cNvPr id="4" name="Picture 3">
            <a:extLst>
              <a:ext uri="{FF2B5EF4-FFF2-40B4-BE49-F238E27FC236}">
                <a16:creationId xmlns:a16="http://schemas.microsoft.com/office/drawing/2014/main" id="{4F6777A8-80A4-BC4C-9A20-A4B197AE41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740891" y="185692"/>
            <a:ext cx="6096000" cy="3048000"/>
          </a:xfrm>
          <a:prstGeom prst="rect">
            <a:avLst/>
          </a:prstGeom>
        </p:spPr>
      </p:pic>
      <p:pic>
        <p:nvPicPr>
          <p:cNvPr id="5" name="Picture 4">
            <a:extLst>
              <a:ext uri="{FF2B5EF4-FFF2-40B4-BE49-F238E27FC236}">
                <a16:creationId xmlns:a16="http://schemas.microsoft.com/office/drawing/2014/main" id="{F208295D-3182-294D-A7BB-48C09B9A91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9396" y="3165628"/>
            <a:ext cx="6596108" cy="3298055"/>
          </a:xfrm>
          <a:prstGeom prst="rect">
            <a:avLst/>
          </a:prstGeom>
        </p:spPr>
      </p:pic>
    </p:spTree>
    <p:extLst>
      <p:ext uri="{BB962C8B-B14F-4D97-AF65-F5344CB8AC3E}">
        <p14:creationId xmlns:p14="http://schemas.microsoft.com/office/powerpoint/2010/main" val="1373896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949</Words>
  <Application>Microsoft Macintosh PowerPoint</Application>
  <PresentationFormat>Widescreen</PresentationFormat>
  <Paragraphs>138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 Tobler</dc:creator>
  <cp:lastModifiedBy>Tobler, Michael</cp:lastModifiedBy>
  <cp:revision>6</cp:revision>
  <dcterms:created xsi:type="dcterms:W3CDTF">2020-11-17T02:37:32Z</dcterms:created>
  <dcterms:modified xsi:type="dcterms:W3CDTF">2023-10-18T15:45:41Z</dcterms:modified>
</cp:coreProperties>
</file>